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31"/>
  </p:notesMasterIdLst>
  <p:sldIdLst>
    <p:sldId id="325" r:id="rId2"/>
    <p:sldId id="489" r:id="rId3"/>
    <p:sldId id="473" r:id="rId4"/>
    <p:sldId id="303" r:id="rId5"/>
    <p:sldId id="480" r:id="rId6"/>
    <p:sldId id="304" r:id="rId7"/>
    <p:sldId id="312" r:id="rId8"/>
    <p:sldId id="342" r:id="rId9"/>
    <p:sldId id="351" r:id="rId10"/>
    <p:sldId id="311" r:id="rId11"/>
    <p:sldId id="352" r:id="rId12"/>
    <p:sldId id="485" r:id="rId13"/>
    <p:sldId id="341" r:id="rId14"/>
    <p:sldId id="347" r:id="rId15"/>
    <p:sldId id="337" r:id="rId16"/>
    <p:sldId id="338" r:id="rId17"/>
    <p:sldId id="339" r:id="rId18"/>
    <p:sldId id="340" r:id="rId19"/>
    <p:sldId id="343" r:id="rId20"/>
    <p:sldId id="344" r:id="rId21"/>
    <p:sldId id="345" r:id="rId22"/>
    <p:sldId id="348" r:id="rId23"/>
    <p:sldId id="346" r:id="rId24"/>
    <p:sldId id="492" r:id="rId25"/>
    <p:sldId id="310" r:id="rId26"/>
    <p:sldId id="349" r:id="rId27"/>
    <p:sldId id="350" r:id="rId28"/>
    <p:sldId id="336" r:id="rId29"/>
    <p:sldId id="491" r:id="rId30"/>
  </p:sldIdLst>
  <p:sldSz cx="9144000" cy="6858000" type="screen4x3"/>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6208" autoAdjust="0"/>
  </p:normalViewPr>
  <p:slideViewPr>
    <p:cSldViewPr>
      <p:cViewPr varScale="1">
        <p:scale>
          <a:sx n="120" d="100"/>
          <a:sy n="120" d="100"/>
        </p:scale>
        <p:origin x="1104" y="176"/>
      </p:cViewPr>
      <p:guideLst>
        <p:guide orient="horz" pos="2880"/>
        <p:guide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6" d="100"/>
          <a:sy n="96" d="100"/>
        </p:scale>
        <p:origin x="108" y="3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BA7EE-7410-4CE9-A151-42629AED0BEE}" type="doc">
      <dgm:prSet loTypeId="urn:microsoft.com/office/officeart/2005/8/layout/cycle1" loCatId="cycle" qsTypeId="urn:microsoft.com/office/officeart/2005/8/quickstyle/simple4" qsCatId="simple" csTypeId="urn:microsoft.com/office/officeart/2005/8/colors/colorful1" csCatId="colorful" phldr="1"/>
      <dgm:spPr/>
    </dgm:pt>
    <dgm:pt modelId="{82769703-ABC0-43EE-B401-C915DA5A863F}">
      <dgm:prSet phldrT="[Texto]" phldr="0"/>
      <dgm:spPr/>
      <dgm:t>
        <a:bodyPr/>
        <a:lstStyle/>
        <a:p>
          <a:pPr rtl="0"/>
          <a:r>
            <a:rPr lang="es-ES" dirty="0">
              <a:latin typeface="Calibri"/>
            </a:rPr>
            <a:t>Donaciones en Dinero</a:t>
          </a:r>
          <a:endParaRPr lang="es-ES" dirty="0"/>
        </a:p>
      </dgm:t>
    </dgm:pt>
    <dgm:pt modelId="{41D8C882-210A-4353-B2F8-81DE88D4B948}" type="parTrans" cxnId="{743EA932-98CC-4768-AC31-1084EC6ABEBD}">
      <dgm:prSet/>
      <dgm:spPr/>
      <dgm:t>
        <a:bodyPr/>
        <a:lstStyle/>
        <a:p>
          <a:endParaRPr lang="en-US"/>
        </a:p>
      </dgm:t>
    </dgm:pt>
    <dgm:pt modelId="{0F524DAE-5262-42C0-929B-6F0588719373}" type="sibTrans" cxnId="{743EA932-98CC-4768-AC31-1084EC6ABEBD}">
      <dgm:prSet/>
      <dgm:spPr/>
      <dgm:t>
        <a:bodyPr/>
        <a:lstStyle/>
        <a:p>
          <a:endParaRPr lang="es-ES"/>
        </a:p>
      </dgm:t>
    </dgm:pt>
    <dgm:pt modelId="{CADB9441-1600-4F95-977F-FD027C81EF16}">
      <dgm:prSet phldrT="[Texto]" phldr="0"/>
      <dgm:spPr/>
      <dgm:t>
        <a:bodyPr/>
        <a:lstStyle/>
        <a:p>
          <a:pPr rtl="0"/>
          <a:r>
            <a:rPr lang="es-ES" dirty="0">
              <a:latin typeface="Calibri"/>
            </a:rPr>
            <a:t>Donaciones en Especie</a:t>
          </a:r>
          <a:endParaRPr lang="es-ES" dirty="0"/>
        </a:p>
      </dgm:t>
    </dgm:pt>
    <dgm:pt modelId="{14B6ABE2-821F-4301-872B-B62A065337C9}" type="parTrans" cxnId="{4F035D2B-2933-4176-A7CD-B1FDD7FF34F9}">
      <dgm:prSet/>
      <dgm:spPr/>
      <dgm:t>
        <a:bodyPr/>
        <a:lstStyle/>
        <a:p>
          <a:endParaRPr lang="en-US"/>
        </a:p>
      </dgm:t>
    </dgm:pt>
    <dgm:pt modelId="{EAD28305-4300-42CC-84CF-E0A8FD1B3783}" type="sibTrans" cxnId="{4F035D2B-2933-4176-A7CD-B1FDD7FF34F9}">
      <dgm:prSet/>
      <dgm:spPr/>
      <dgm:t>
        <a:bodyPr/>
        <a:lstStyle/>
        <a:p>
          <a:endParaRPr lang="es-ES"/>
        </a:p>
      </dgm:t>
    </dgm:pt>
    <dgm:pt modelId="{0A20B6A2-4796-49A6-B2AD-05B931ECD3B2}">
      <dgm:prSet phldrT="[Texto]" phldr="0"/>
      <dgm:spPr/>
      <dgm:t>
        <a:bodyPr/>
        <a:lstStyle/>
        <a:p>
          <a:pPr rtl="0"/>
          <a:r>
            <a:rPr lang="es-ES" dirty="0">
              <a:latin typeface="Calibri"/>
            </a:rPr>
            <a:t>Presupuesto 2019</a:t>
          </a:r>
        </a:p>
        <a:p>
          <a:pPr rtl="0"/>
          <a:r>
            <a:rPr lang="es-ES" dirty="0">
              <a:latin typeface="Calibri"/>
            </a:rPr>
            <a:t>$10 Millones USD</a:t>
          </a:r>
          <a:endParaRPr lang="es-ES" dirty="0"/>
        </a:p>
      </dgm:t>
    </dgm:pt>
    <dgm:pt modelId="{82C98D2E-99E8-4D28-B1A0-8C0BA0E15E78}" type="parTrans" cxnId="{D145B562-ECEE-428E-BB6F-FD6756B6E11F}">
      <dgm:prSet/>
      <dgm:spPr/>
      <dgm:t>
        <a:bodyPr/>
        <a:lstStyle/>
        <a:p>
          <a:endParaRPr lang="en-US"/>
        </a:p>
      </dgm:t>
    </dgm:pt>
    <dgm:pt modelId="{1137AD94-31AB-4D5F-B24D-438188E0CA36}" type="sibTrans" cxnId="{D145B562-ECEE-428E-BB6F-FD6756B6E11F}">
      <dgm:prSet/>
      <dgm:spPr/>
    </dgm:pt>
    <dgm:pt modelId="{FE58ADD0-F77A-3E46-ADD0-1518A490ABCB}" type="pres">
      <dgm:prSet presAssocID="{2BEBA7EE-7410-4CE9-A151-42629AED0BEE}" presName="cycle" presStyleCnt="0">
        <dgm:presLayoutVars>
          <dgm:dir/>
          <dgm:resizeHandles val="exact"/>
        </dgm:presLayoutVars>
      </dgm:prSet>
      <dgm:spPr/>
    </dgm:pt>
    <dgm:pt modelId="{AAB76F2C-CE0C-294E-AADA-0A2CD7902198}" type="pres">
      <dgm:prSet presAssocID="{82769703-ABC0-43EE-B401-C915DA5A863F}" presName="dummy" presStyleCnt="0"/>
      <dgm:spPr/>
    </dgm:pt>
    <dgm:pt modelId="{AC1C5F9F-4B29-414E-95F1-6C29E18E7A9F}" type="pres">
      <dgm:prSet presAssocID="{82769703-ABC0-43EE-B401-C915DA5A863F}" presName="node" presStyleLbl="revTx" presStyleIdx="0" presStyleCnt="3">
        <dgm:presLayoutVars>
          <dgm:bulletEnabled val="1"/>
        </dgm:presLayoutVars>
      </dgm:prSet>
      <dgm:spPr/>
    </dgm:pt>
    <dgm:pt modelId="{CFD43097-1049-2949-9C64-DAC13DF97CF2}" type="pres">
      <dgm:prSet presAssocID="{0F524DAE-5262-42C0-929B-6F0588719373}" presName="sibTrans" presStyleLbl="node1" presStyleIdx="0" presStyleCnt="3"/>
      <dgm:spPr/>
    </dgm:pt>
    <dgm:pt modelId="{FF0D0BB6-C256-624A-9EA7-7193EBB14164}" type="pres">
      <dgm:prSet presAssocID="{CADB9441-1600-4F95-977F-FD027C81EF16}" presName="dummy" presStyleCnt="0"/>
      <dgm:spPr/>
    </dgm:pt>
    <dgm:pt modelId="{72A3BD5B-0714-B342-86CF-4F525CB9BEA3}" type="pres">
      <dgm:prSet presAssocID="{CADB9441-1600-4F95-977F-FD027C81EF16}" presName="node" presStyleLbl="revTx" presStyleIdx="1" presStyleCnt="3">
        <dgm:presLayoutVars>
          <dgm:bulletEnabled val="1"/>
        </dgm:presLayoutVars>
      </dgm:prSet>
      <dgm:spPr/>
    </dgm:pt>
    <dgm:pt modelId="{0D6EAD91-1301-5D4E-8647-0D9434B9D8C1}" type="pres">
      <dgm:prSet presAssocID="{EAD28305-4300-42CC-84CF-E0A8FD1B3783}" presName="sibTrans" presStyleLbl="node1" presStyleIdx="1" presStyleCnt="3"/>
      <dgm:spPr/>
    </dgm:pt>
    <dgm:pt modelId="{D7499DCB-F722-2F40-8934-9E65EF886D53}" type="pres">
      <dgm:prSet presAssocID="{0A20B6A2-4796-49A6-B2AD-05B931ECD3B2}" presName="dummy" presStyleCnt="0"/>
      <dgm:spPr/>
    </dgm:pt>
    <dgm:pt modelId="{9F5AB1EB-D236-3B41-B584-F0B35A7465C3}" type="pres">
      <dgm:prSet presAssocID="{0A20B6A2-4796-49A6-B2AD-05B931ECD3B2}" presName="node" presStyleLbl="revTx" presStyleIdx="2" presStyleCnt="3">
        <dgm:presLayoutVars>
          <dgm:bulletEnabled val="1"/>
        </dgm:presLayoutVars>
      </dgm:prSet>
      <dgm:spPr/>
    </dgm:pt>
    <dgm:pt modelId="{0026C2FA-57DF-A34C-A0A7-BE9A24F6E62C}" type="pres">
      <dgm:prSet presAssocID="{1137AD94-31AB-4D5F-B24D-438188E0CA36}" presName="sibTrans" presStyleLbl="node1" presStyleIdx="2" presStyleCnt="3"/>
      <dgm:spPr/>
    </dgm:pt>
  </dgm:ptLst>
  <dgm:cxnLst>
    <dgm:cxn modelId="{33AC1906-2546-7243-BF23-0FE1D45C5ACF}" type="presOf" srcId="{1137AD94-31AB-4D5F-B24D-438188E0CA36}" destId="{0026C2FA-57DF-A34C-A0A7-BE9A24F6E62C}" srcOrd="0" destOrd="0" presId="urn:microsoft.com/office/officeart/2005/8/layout/cycle1"/>
    <dgm:cxn modelId="{4F035D2B-2933-4176-A7CD-B1FDD7FF34F9}" srcId="{2BEBA7EE-7410-4CE9-A151-42629AED0BEE}" destId="{CADB9441-1600-4F95-977F-FD027C81EF16}" srcOrd="1" destOrd="0" parTransId="{14B6ABE2-821F-4301-872B-B62A065337C9}" sibTransId="{EAD28305-4300-42CC-84CF-E0A8FD1B3783}"/>
    <dgm:cxn modelId="{743EA932-98CC-4768-AC31-1084EC6ABEBD}" srcId="{2BEBA7EE-7410-4CE9-A151-42629AED0BEE}" destId="{82769703-ABC0-43EE-B401-C915DA5A863F}" srcOrd="0" destOrd="0" parTransId="{41D8C882-210A-4353-B2F8-81DE88D4B948}" sibTransId="{0F524DAE-5262-42C0-929B-6F0588719373}"/>
    <dgm:cxn modelId="{D145B562-ECEE-428E-BB6F-FD6756B6E11F}" srcId="{2BEBA7EE-7410-4CE9-A151-42629AED0BEE}" destId="{0A20B6A2-4796-49A6-B2AD-05B931ECD3B2}" srcOrd="2" destOrd="0" parTransId="{82C98D2E-99E8-4D28-B1A0-8C0BA0E15E78}" sibTransId="{1137AD94-31AB-4D5F-B24D-438188E0CA36}"/>
    <dgm:cxn modelId="{4418D96E-EE83-1F4B-9BFD-E05E1A021475}" type="presOf" srcId="{CADB9441-1600-4F95-977F-FD027C81EF16}" destId="{72A3BD5B-0714-B342-86CF-4F525CB9BEA3}" srcOrd="0" destOrd="0" presId="urn:microsoft.com/office/officeart/2005/8/layout/cycle1"/>
    <dgm:cxn modelId="{D367E272-F3A0-7049-808D-1F0FE0C8556A}" type="presOf" srcId="{2BEBA7EE-7410-4CE9-A151-42629AED0BEE}" destId="{FE58ADD0-F77A-3E46-ADD0-1518A490ABCB}" srcOrd="0" destOrd="0" presId="urn:microsoft.com/office/officeart/2005/8/layout/cycle1"/>
    <dgm:cxn modelId="{B7905883-91A4-1D4F-A595-B0B582C44A03}" type="presOf" srcId="{82769703-ABC0-43EE-B401-C915DA5A863F}" destId="{AC1C5F9F-4B29-414E-95F1-6C29E18E7A9F}" srcOrd="0" destOrd="0" presId="urn:microsoft.com/office/officeart/2005/8/layout/cycle1"/>
    <dgm:cxn modelId="{EA7EFF87-0E3B-8441-BBF9-0E8769B41ECC}" type="presOf" srcId="{0F524DAE-5262-42C0-929B-6F0588719373}" destId="{CFD43097-1049-2949-9C64-DAC13DF97CF2}" srcOrd="0" destOrd="0" presId="urn:microsoft.com/office/officeart/2005/8/layout/cycle1"/>
    <dgm:cxn modelId="{F338E090-B529-D54F-A6E4-CB435DC00A23}" type="presOf" srcId="{0A20B6A2-4796-49A6-B2AD-05B931ECD3B2}" destId="{9F5AB1EB-D236-3B41-B584-F0B35A7465C3}" srcOrd="0" destOrd="0" presId="urn:microsoft.com/office/officeart/2005/8/layout/cycle1"/>
    <dgm:cxn modelId="{67009ECC-010E-6040-AD45-1EC5CDABC239}" type="presOf" srcId="{EAD28305-4300-42CC-84CF-E0A8FD1B3783}" destId="{0D6EAD91-1301-5D4E-8647-0D9434B9D8C1}" srcOrd="0" destOrd="0" presId="urn:microsoft.com/office/officeart/2005/8/layout/cycle1"/>
    <dgm:cxn modelId="{4B047A03-2391-0D42-B033-11255E3225DE}" type="presParOf" srcId="{FE58ADD0-F77A-3E46-ADD0-1518A490ABCB}" destId="{AAB76F2C-CE0C-294E-AADA-0A2CD7902198}" srcOrd="0" destOrd="0" presId="urn:microsoft.com/office/officeart/2005/8/layout/cycle1"/>
    <dgm:cxn modelId="{1EAD35C0-115A-9046-B332-AE3834E25AE0}" type="presParOf" srcId="{FE58ADD0-F77A-3E46-ADD0-1518A490ABCB}" destId="{AC1C5F9F-4B29-414E-95F1-6C29E18E7A9F}" srcOrd="1" destOrd="0" presId="urn:microsoft.com/office/officeart/2005/8/layout/cycle1"/>
    <dgm:cxn modelId="{7241305D-F013-E440-8EC4-53702EDDCF18}" type="presParOf" srcId="{FE58ADD0-F77A-3E46-ADD0-1518A490ABCB}" destId="{CFD43097-1049-2949-9C64-DAC13DF97CF2}" srcOrd="2" destOrd="0" presId="urn:microsoft.com/office/officeart/2005/8/layout/cycle1"/>
    <dgm:cxn modelId="{91386F14-5700-8F45-8424-0F413E4C8F4B}" type="presParOf" srcId="{FE58ADD0-F77A-3E46-ADD0-1518A490ABCB}" destId="{FF0D0BB6-C256-624A-9EA7-7193EBB14164}" srcOrd="3" destOrd="0" presId="urn:microsoft.com/office/officeart/2005/8/layout/cycle1"/>
    <dgm:cxn modelId="{AA8F4592-84DE-4444-8894-F05E2F8487E2}" type="presParOf" srcId="{FE58ADD0-F77A-3E46-ADD0-1518A490ABCB}" destId="{72A3BD5B-0714-B342-86CF-4F525CB9BEA3}" srcOrd="4" destOrd="0" presId="urn:microsoft.com/office/officeart/2005/8/layout/cycle1"/>
    <dgm:cxn modelId="{E1AAF6A6-9C76-C44E-A0B9-2ED920419672}" type="presParOf" srcId="{FE58ADD0-F77A-3E46-ADD0-1518A490ABCB}" destId="{0D6EAD91-1301-5D4E-8647-0D9434B9D8C1}" srcOrd="5" destOrd="0" presId="urn:microsoft.com/office/officeart/2005/8/layout/cycle1"/>
    <dgm:cxn modelId="{8DB5D690-47F6-E544-ADC6-6EAF1D478E0B}" type="presParOf" srcId="{FE58ADD0-F77A-3E46-ADD0-1518A490ABCB}" destId="{D7499DCB-F722-2F40-8934-9E65EF886D53}" srcOrd="6" destOrd="0" presId="urn:microsoft.com/office/officeart/2005/8/layout/cycle1"/>
    <dgm:cxn modelId="{480BDA97-DDB2-654F-A356-521B8AF1EDC8}" type="presParOf" srcId="{FE58ADD0-F77A-3E46-ADD0-1518A490ABCB}" destId="{9F5AB1EB-D236-3B41-B584-F0B35A7465C3}" srcOrd="7" destOrd="0" presId="urn:microsoft.com/office/officeart/2005/8/layout/cycle1"/>
    <dgm:cxn modelId="{DDFC14B1-DC8E-ED48-AFE4-A478CCFA4603}" type="presParOf" srcId="{FE58ADD0-F77A-3E46-ADD0-1518A490ABCB}" destId="{0026C2FA-57DF-A34C-A0A7-BE9A24F6E62C}"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85F38E-32DE-49B3-8B43-53BE1845938F}"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6852D5E7-4CFC-40F4-AB12-F81997F2298E}">
      <dgm:prSet phldrT="[Text]" custT="1"/>
      <dgm:spPr/>
      <dgm:t>
        <a:bodyPr/>
        <a:lstStyle/>
        <a:p>
          <a:r>
            <a:rPr lang="es-US" sz="2800" b="1" noProof="0">
              <a:solidFill>
                <a:schemeClr val="accent6">
                  <a:lumMod val="50000"/>
                </a:schemeClr>
              </a:solidFill>
              <a:effectLst/>
            </a:rPr>
            <a:t>Capacitación técnica y de habilidades  para la vida</a:t>
          </a:r>
        </a:p>
      </dgm:t>
    </dgm:pt>
    <dgm:pt modelId="{AA6A6E29-C2FF-4D9B-BDAE-34A80D61199E}" type="parTrans" cxnId="{5E588E75-C813-4527-A926-DDB780CAD9C8}">
      <dgm:prSet/>
      <dgm:spPr/>
      <dgm:t>
        <a:bodyPr/>
        <a:lstStyle/>
        <a:p>
          <a:endParaRPr lang="es-US" noProof="0" dirty="0"/>
        </a:p>
      </dgm:t>
    </dgm:pt>
    <dgm:pt modelId="{C1913CD6-B501-491F-B43B-55AEC6BC8AFF}" type="sibTrans" cxnId="{5E588E75-C813-4527-A926-DDB780CAD9C8}">
      <dgm:prSet/>
      <dgm:spPr/>
      <dgm:t>
        <a:bodyPr/>
        <a:lstStyle/>
        <a:p>
          <a:endParaRPr lang="es-US" noProof="0" dirty="0"/>
        </a:p>
      </dgm:t>
    </dgm:pt>
    <dgm:pt modelId="{9176723E-47AF-41C7-8D4B-D3E97AB6E9D5}">
      <dgm:prSet phldrT="[Text]"/>
      <dgm:spPr/>
      <dgm:t>
        <a:bodyPr/>
        <a:lstStyle/>
        <a:p>
          <a:r>
            <a:rPr lang="es-US" noProof="0"/>
            <a:t>Servicio Al Cliente</a:t>
          </a:r>
        </a:p>
      </dgm:t>
    </dgm:pt>
    <dgm:pt modelId="{CF2DE616-E493-44C1-8DBE-83D475911736}" type="parTrans" cxnId="{505412F6-CF14-4258-A414-7436678D833E}">
      <dgm:prSet/>
      <dgm:spPr/>
      <dgm:t>
        <a:bodyPr/>
        <a:lstStyle/>
        <a:p>
          <a:endParaRPr lang="es-US" noProof="0" dirty="0"/>
        </a:p>
      </dgm:t>
    </dgm:pt>
    <dgm:pt modelId="{640FD844-50E1-4ACE-8DC8-CFBCD7ADA02E}" type="sibTrans" cxnId="{505412F6-CF14-4258-A414-7436678D833E}">
      <dgm:prSet/>
      <dgm:spPr/>
      <dgm:t>
        <a:bodyPr/>
        <a:lstStyle/>
        <a:p>
          <a:endParaRPr lang="es-US" noProof="0" dirty="0"/>
        </a:p>
      </dgm:t>
    </dgm:pt>
    <dgm:pt modelId="{96DB7BCF-26C1-426F-A311-26D7CF724DF1}">
      <dgm:prSet phldrT="[Text]"/>
      <dgm:spPr/>
      <dgm:t>
        <a:bodyPr/>
        <a:lstStyle/>
        <a:p>
          <a:r>
            <a:rPr lang="es-US" noProof="0" err="1"/>
            <a:t>Promotoría</a:t>
          </a:r>
          <a:r>
            <a:rPr lang="es-US" noProof="0"/>
            <a:t> y Ventas</a:t>
          </a:r>
        </a:p>
      </dgm:t>
    </dgm:pt>
    <dgm:pt modelId="{0770A31E-CC96-47EB-83BD-B192DE0B69B4}" type="parTrans" cxnId="{CF64D8B4-FBCF-44A0-B72B-E6F7B8056C80}">
      <dgm:prSet/>
      <dgm:spPr/>
      <dgm:t>
        <a:bodyPr/>
        <a:lstStyle/>
        <a:p>
          <a:endParaRPr lang="es-US" noProof="0" dirty="0"/>
        </a:p>
      </dgm:t>
    </dgm:pt>
    <dgm:pt modelId="{75B001FF-9EF0-4F2D-90BC-F29EB8DCA3E4}" type="sibTrans" cxnId="{CF64D8B4-FBCF-44A0-B72B-E6F7B8056C80}">
      <dgm:prSet/>
      <dgm:spPr/>
      <dgm:t>
        <a:bodyPr/>
        <a:lstStyle/>
        <a:p>
          <a:endParaRPr lang="es-US" noProof="0" dirty="0"/>
        </a:p>
      </dgm:t>
    </dgm:pt>
    <dgm:pt modelId="{99FBA00A-62EA-4CEC-9E97-0FC5980EA702}">
      <dgm:prSet phldrT="[Text]"/>
      <dgm:spPr/>
      <dgm:t>
        <a:bodyPr/>
        <a:lstStyle/>
        <a:p>
          <a:r>
            <a:rPr lang="es-US" noProof="0"/>
            <a:t>Comunicación Efectiva</a:t>
          </a:r>
        </a:p>
      </dgm:t>
    </dgm:pt>
    <dgm:pt modelId="{AF3D94DB-CEA8-4D8E-8122-026DA9661461}" type="parTrans" cxnId="{33A98ECE-CC91-4912-BFD8-FD5D3AFDAB14}">
      <dgm:prSet/>
      <dgm:spPr/>
      <dgm:t>
        <a:bodyPr/>
        <a:lstStyle/>
        <a:p>
          <a:endParaRPr lang="es-US" noProof="0" dirty="0"/>
        </a:p>
      </dgm:t>
    </dgm:pt>
    <dgm:pt modelId="{E4EB976F-B838-45D6-900D-E62A38101B52}" type="sibTrans" cxnId="{33A98ECE-CC91-4912-BFD8-FD5D3AFDAB14}">
      <dgm:prSet/>
      <dgm:spPr/>
      <dgm:t>
        <a:bodyPr/>
        <a:lstStyle/>
        <a:p>
          <a:endParaRPr lang="es-US" noProof="0" dirty="0"/>
        </a:p>
      </dgm:t>
    </dgm:pt>
    <dgm:pt modelId="{992B12B4-6A39-450B-AB29-EEE783806532}">
      <dgm:prSet phldrT="[Text]"/>
      <dgm:spPr/>
      <dgm:t>
        <a:bodyPr/>
        <a:lstStyle/>
        <a:p>
          <a:r>
            <a:rPr lang="es-US" noProof="0"/>
            <a:t>Prevención de Violencia contra la Mujer y la Niña</a:t>
          </a:r>
        </a:p>
      </dgm:t>
    </dgm:pt>
    <dgm:pt modelId="{8AB97D90-A7AF-4990-9128-109239B7FB0F}" type="parTrans" cxnId="{78616AB7-8AFA-4133-AE33-B0019A96A605}">
      <dgm:prSet/>
      <dgm:spPr/>
      <dgm:t>
        <a:bodyPr/>
        <a:lstStyle/>
        <a:p>
          <a:endParaRPr lang="es-US" noProof="0" dirty="0"/>
        </a:p>
      </dgm:t>
    </dgm:pt>
    <dgm:pt modelId="{D8D39DBC-D57B-451E-A3E3-27B6AB383F01}" type="sibTrans" cxnId="{78616AB7-8AFA-4133-AE33-B0019A96A605}">
      <dgm:prSet/>
      <dgm:spPr/>
      <dgm:t>
        <a:bodyPr/>
        <a:lstStyle/>
        <a:p>
          <a:endParaRPr lang="es-US" noProof="0" dirty="0"/>
        </a:p>
      </dgm:t>
    </dgm:pt>
    <dgm:pt modelId="{5F0E341E-80F1-4261-8E5F-1F9C094B7DBA}">
      <dgm:prSet phldrT="[Text]"/>
      <dgm:spPr/>
      <dgm:t>
        <a:bodyPr/>
        <a:lstStyle/>
        <a:p>
          <a:r>
            <a:rPr lang="es-US" noProof="0"/>
            <a:t>Liderazgo y Empleabilidad</a:t>
          </a:r>
        </a:p>
      </dgm:t>
    </dgm:pt>
    <dgm:pt modelId="{32B7CC09-4CD4-4583-8E43-6C2DE2701C2C}" type="parTrans" cxnId="{49836E89-3300-4649-AB8D-DC1A93829601}">
      <dgm:prSet/>
      <dgm:spPr/>
      <dgm:t>
        <a:bodyPr/>
        <a:lstStyle/>
        <a:p>
          <a:endParaRPr lang="es-US" noProof="0" dirty="0"/>
        </a:p>
      </dgm:t>
    </dgm:pt>
    <dgm:pt modelId="{6337795F-F935-4DDA-8110-8267D46BD22A}" type="sibTrans" cxnId="{49836E89-3300-4649-AB8D-DC1A93829601}">
      <dgm:prSet/>
      <dgm:spPr/>
      <dgm:t>
        <a:bodyPr/>
        <a:lstStyle/>
        <a:p>
          <a:endParaRPr lang="es-US" noProof="0" dirty="0"/>
        </a:p>
      </dgm:t>
    </dgm:pt>
    <dgm:pt modelId="{4A993FA7-2E48-4594-BE59-CD038A7054D9}">
      <dgm:prSet phldrT="[Text]"/>
      <dgm:spPr/>
      <dgm:t>
        <a:bodyPr/>
        <a:lstStyle/>
        <a:p>
          <a:r>
            <a:rPr lang="es-US" noProof="0"/>
            <a:t>Autoestima y Autoconocimiento</a:t>
          </a:r>
        </a:p>
      </dgm:t>
    </dgm:pt>
    <dgm:pt modelId="{D9440036-AAAD-49B6-AED6-A94E1C1D4475}" type="parTrans" cxnId="{45418C3E-584D-43EF-A08F-4E680602819A}">
      <dgm:prSet/>
      <dgm:spPr/>
      <dgm:t>
        <a:bodyPr/>
        <a:lstStyle/>
        <a:p>
          <a:endParaRPr lang="es-US" noProof="0" dirty="0"/>
        </a:p>
      </dgm:t>
    </dgm:pt>
    <dgm:pt modelId="{E7DD2549-7229-4028-AD53-FC2124E8E6E0}" type="sibTrans" cxnId="{45418C3E-584D-43EF-A08F-4E680602819A}">
      <dgm:prSet/>
      <dgm:spPr/>
      <dgm:t>
        <a:bodyPr/>
        <a:lstStyle/>
        <a:p>
          <a:endParaRPr lang="es-US" noProof="0" dirty="0"/>
        </a:p>
      </dgm:t>
    </dgm:pt>
    <dgm:pt modelId="{4BC0280E-D397-4794-86AC-35771D21E437}" type="pres">
      <dgm:prSet presAssocID="{0F85F38E-32DE-49B3-8B43-53BE1845938F}" presName="vert0" presStyleCnt="0">
        <dgm:presLayoutVars>
          <dgm:dir/>
          <dgm:animOne val="branch"/>
          <dgm:animLvl val="lvl"/>
        </dgm:presLayoutVars>
      </dgm:prSet>
      <dgm:spPr/>
    </dgm:pt>
    <dgm:pt modelId="{706A0D76-8064-46A3-A29B-2B2388A2B746}" type="pres">
      <dgm:prSet presAssocID="{6852D5E7-4CFC-40F4-AB12-F81997F2298E}" presName="thickLine" presStyleLbl="alignNode1" presStyleIdx="0" presStyleCnt="1"/>
      <dgm:spPr/>
    </dgm:pt>
    <dgm:pt modelId="{06AAC6F2-16AC-4F12-828C-02680C2A8D81}" type="pres">
      <dgm:prSet presAssocID="{6852D5E7-4CFC-40F4-AB12-F81997F2298E}" presName="horz1" presStyleCnt="0"/>
      <dgm:spPr/>
    </dgm:pt>
    <dgm:pt modelId="{09762F5F-69AD-40C7-89B4-D0AD232263C2}" type="pres">
      <dgm:prSet presAssocID="{6852D5E7-4CFC-40F4-AB12-F81997F2298E}" presName="tx1" presStyleLbl="revTx" presStyleIdx="0" presStyleCnt="7" custScaleX="221121"/>
      <dgm:spPr/>
    </dgm:pt>
    <dgm:pt modelId="{0777EABD-2DCC-4142-AD22-B3D4B8BEC4F7}" type="pres">
      <dgm:prSet presAssocID="{6852D5E7-4CFC-40F4-AB12-F81997F2298E}" presName="vert1" presStyleCnt="0"/>
      <dgm:spPr/>
    </dgm:pt>
    <dgm:pt modelId="{1EF7FF97-D1DF-4211-B7D4-4764451A5307}" type="pres">
      <dgm:prSet presAssocID="{9176723E-47AF-41C7-8D4B-D3E97AB6E9D5}" presName="vertSpace2a" presStyleCnt="0"/>
      <dgm:spPr/>
    </dgm:pt>
    <dgm:pt modelId="{10C01044-6068-49F8-B3B5-2CBE2B8AA732}" type="pres">
      <dgm:prSet presAssocID="{9176723E-47AF-41C7-8D4B-D3E97AB6E9D5}" presName="horz2" presStyleCnt="0"/>
      <dgm:spPr/>
    </dgm:pt>
    <dgm:pt modelId="{6C1EE1A0-B3F6-4708-A791-39069B515D60}" type="pres">
      <dgm:prSet presAssocID="{9176723E-47AF-41C7-8D4B-D3E97AB6E9D5}" presName="horzSpace2" presStyleCnt="0"/>
      <dgm:spPr/>
    </dgm:pt>
    <dgm:pt modelId="{8357F755-195C-4B27-B9B1-617300C52184}" type="pres">
      <dgm:prSet presAssocID="{9176723E-47AF-41C7-8D4B-D3E97AB6E9D5}" presName="tx2" presStyleLbl="revTx" presStyleIdx="1" presStyleCnt="7"/>
      <dgm:spPr/>
    </dgm:pt>
    <dgm:pt modelId="{F0A4E828-82AA-407B-9AD3-B8276B61BB9C}" type="pres">
      <dgm:prSet presAssocID="{9176723E-47AF-41C7-8D4B-D3E97AB6E9D5}" presName="vert2" presStyleCnt="0"/>
      <dgm:spPr/>
    </dgm:pt>
    <dgm:pt modelId="{6F3DE027-A089-42B8-B606-FE4F437B9015}" type="pres">
      <dgm:prSet presAssocID="{9176723E-47AF-41C7-8D4B-D3E97AB6E9D5}" presName="thinLine2b" presStyleLbl="callout" presStyleIdx="0" presStyleCnt="6"/>
      <dgm:spPr/>
    </dgm:pt>
    <dgm:pt modelId="{97351CB8-F7C8-4DB8-9321-61C7099EB69C}" type="pres">
      <dgm:prSet presAssocID="{9176723E-47AF-41C7-8D4B-D3E97AB6E9D5}" presName="vertSpace2b" presStyleCnt="0"/>
      <dgm:spPr/>
    </dgm:pt>
    <dgm:pt modelId="{FA296744-FA75-49E2-ADA9-9A96727D2667}" type="pres">
      <dgm:prSet presAssocID="{96DB7BCF-26C1-426F-A311-26D7CF724DF1}" presName="horz2" presStyleCnt="0"/>
      <dgm:spPr/>
    </dgm:pt>
    <dgm:pt modelId="{F1957A81-AF70-4DA0-B72A-56215CAD961C}" type="pres">
      <dgm:prSet presAssocID="{96DB7BCF-26C1-426F-A311-26D7CF724DF1}" presName="horzSpace2" presStyleCnt="0"/>
      <dgm:spPr/>
    </dgm:pt>
    <dgm:pt modelId="{873560EA-50EC-4A52-8132-F63DA6BC512B}" type="pres">
      <dgm:prSet presAssocID="{96DB7BCF-26C1-426F-A311-26D7CF724DF1}" presName="tx2" presStyleLbl="revTx" presStyleIdx="2" presStyleCnt="7"/>
      <dgm:spPr/>
    </dgm:pt>
    <dgm:pt modelId="{16A0E7A9-903E-4736-9FFB-407EB0FAE54C}" type="pres">
      <dgm:prSet presAssocID="{96DB7BCF-26C1-426F-A311-26D7CF724DF1}" presName="vert2" presStyleCnt="0"/>
      <dgm:spPr/>
    </dgm:pt>
    <dgm:pt modelId="{126E97E6-8024-4AF3-B73F-363CA65B9B75}" type="pres">
      <dgm:prSet presAssocID="{96DB7BCF-26C1-426F-A311-26D7CF724DF1}" presName="thinLine2b" presStyleLbl="callout" presStyleIdx="1" presStyleCnt="6"/>
      <dgm:spPr/>
    </dgm:pt>
    <dgm:pt modelId="{283F3B78-BF5D-4361-8BBB-5CBBDDDDB9AD}" type="pres">
      <dgm:prSet presAssocID="{96DB7BCF-26C1-426F-A311-26D7CF724DF1}" presName="vertSpace2b" presStyleCnt="0"/>
      <dgm:spPr/>
    </dgm:pt>
    <dgm:pt modelId="{150505DC-D5C5-4A5A-B5A0-09F4AEB4A011}" type="pres">
      <dgm:prSet presAssocID="{992B12B4-6A39-450B-AB29-EEE783806532}" presName="horz2" presStyleCnt="0"/>
      <dgm:spPr/>
    </dgm:pt>
    <dgm:pt modelId="{8C67303D-85A9-4ACC-97FF-57170B9AFB69}" type="pres">
      <dgm:prSet presAssocID="{992B12B4-6A39-450B-AB29-EEE783806532}" presName="horzSpace2" presStyleCnt="0"/>
      <dgm:spPr/>
    </dgm:pt>
    <dgm:pt modelId="{A963B171-FE41-4C61-B3F5-684144E823D5}" type="pres">
      <dgm:prSet presAssocID="{992B12B4-6A39-450B-AB29-EEE783806532}" presName="tx2" presStyleLbl="revTx" presStyleIdx="3" presStyleCnt="7"/>
      <dgm:spPr/>
    </dgm:pt>
    <dgm:pt modelId="{8E8A2A79-3491-4CE0-BC65-C7ED147F6401}" type="pres">
      <dgm:prSet presAssocID="{992B12B4-6A39-450B-AB29-EEE783806532}" presName="vert2" presStyleCnt="0"/>
      <dgm:spPr/>
    </dgm:pt>
    <dgm:pt modelId="{C7B92087-0E71-4D5D-9282-87B2DE433BD4}" type="pres">
      <dgm:prSet presAssocID="{992B12B4-6A39-450B-AB29-EEE783806532}" presName="thinLine2b" presStyleLbl="callout" presStyleIdx="2" presStyleCnt="6"/>
      <dgm:spPr/>
    </dgm:pt>
    <dgm:pt modelId="{33908647-56B9-46CB-A158-EAF1AACA1DE9}" type="pres">
      <dgm:prSet presAssocID="{992B12B4-6A39-450B-AB29-EEE783806532}" presName="vertSpace2b" presStyleCnt="0"/>
      <dgm:spPr/>
    </dgm:pt>
    <dgm:pt modelId="{69DD1C1D-21BC-4768-8059-B56E3C18E1B8}" type="pres">
      <dgm:prSet presAssocID="{5F0E341E-80F1-4261-8E5F-1F9C094B7DBA}" presName="horz2" presStyleCnt="0"/>
      <dgm:spPr/>
    </dgm:pt>
    <dgm:pt modelId="{08012280-AF3E-490C-8B81-39BEF129C06D}" type="pres">
      <dgm:prSet presAssocID="{5F0E341E-80F1-4261-8E5F-1F9C094B7DBA}" presName="horzSpace2" presStyleCnt="0"/>
      <dgm:spPr/>
    </dgm:pt>
    <dgm:pt modelId="{FDCAD321-5020-4F79-886C-3764C25ACCB0}" type="pres">
      <dgm:prSet presAssocID="{5F0E341E-80F1-4261-8E5F-1F9C094B7DBA}" presName="tx2" presStyleLbl="revTx" presStyleIdx="4" presStyleCnt="7"/>
      <dgm:spPr/>
    </dgm:pt>
    <dgm:pt modelId="{34D15F19-FFA3-44E7-97FC-C87A171600E6}" type="pres">
      <dgm:prSet presAssocID="{5F0E341E-80F1-4261-8E5F-1F9C094B7DBA}" presName="vert2" presStyleCnt="0"/>
      <dgm:spPr/>
    </dgm:pt>
    <dgm:pt modelId="{46AA27C9-01BB-4281-AE08-AE77F1DD8F74}" type="pres">
      <dgm:prSet presAssocID="{5F0E341E-80F1-4261-8E5F-1F9C094B7DBA}" presName="thinLine2b" presStyleLbl="callout" presStyleIdx="3" presStyleCnt="6"/>
      <dgm:spPr/>
    </dgm:pt>
    <dgm:pt modelId="{BE09C8F5-896B-43BC-A518-81722FE07D7E}" type="pres">
      <dgm:prSet presAssocID="{5F0E341E-80F1-4261-8E5F-1F9C094B7DBA}" presName="vertSpace2b" presStyleCnt="0"/>
      <dgm:spPr/>
    </dgm:pt>
    <dgm:pt modelId="{5A2BDB9B-C178-413C-9258-989FDEB2A640}" type="pres">
      <dgm:prSet presAssocID="{4A993FA7-2E48-4594-BE59-CD038A7054D9}" presName="horz2" presStyleCnt="0"/>
      <dgm:spPr/>
    </dgm:pt>
    <dgm:pt modelId="{3D0021E5-2C46-4CB7-A88D-7BA87B2D7625}" type="pres">
      <dgm:prSet presAssocID="{4A993FA7-2E48-4594-BE59-CD038A7054D9}" presName="horzSpace2" presStyleCnt="0"/>
      <dgm:spPr/>
    </dgm:pt>
    <dgm:pt modelId="{495E9FC2-4390-4743-85A4-209116D02667}" type="pres">
      <dgm:prSet presAssocID="{4A993FA7-2E48-4594-BE59-CD038A7054D9}" presName="tx2" presStyleLbl="revTx" presStyleIdx="5" presStyleCnt="7"/>
      <dgm:spPr/>
    </dgm:pt>
    <dgm:pt modelId="{F39B67F7-9B04-47EC-A1F8-2091A5C15E7A}" type="pres">
      <dgm:prSet presAssocID="{4A993FA7-2E48-4594-BE59-CD038A7054D9}" presName="vert2" presStyleCnt="0"/>
      <dgm:spPr/>
    </dgm:pt>
    <dgm:pt modelId="{7C0082B9-0B25-4441-A69C-CE8A86658242}" type="pres">
      <dgm:prSet presAssocID="{4A993FA7-2E48-4594-BE59-CD038A7054D9}" presName="thinLine2b" presStyleLbl="callout" presStyleIdx="4" presStyleCnt="6"/>
      <dgm:spPr/>
    </dgm:pt>
    <dgm:pt modelId="{18AB9747-4F95-4A9A-ACDD-7D557DC90D0A}" type="pres">
      <dgm:prSet presAssocID="{4A993FA7-2E48-4594-BE59-CD038A7054D9}" presName="vertSpace2b" presStyleCnt="0"/>
      <dgm:spPr/>
    </dgm:pt>
    <dgm:pt modelId="{BB203904-5789-4357-A94C-E4B4F49D9337}" type="pres">
      <dgm:prSet presAssocID="{99FBA00A-62EA-4CEC-9E97-0FC5980EA702}" presName="horz2" presStyleCnt="0"/>
      <dgm:spPr/>
    </dgm:pt>
    <dgm:pt modelId="{6BC169AC-B192-408D-A6D1-4F72D2750512}" type="pres">
      <dgm:prSet presAssocID="{99FBA00A-62EA-4CEC-9E97-0FC5980EA702}" presName="horzSpace2" presStyleCnt="0"/>
      <dgm:spPr/>
    </dgm:pt>
    <dgm:pt modelId="{07646E74-4D20-4AA1-9FA6-74A12CDAFA52}" type="pres">
      <dgm:prSet presAssocID="{99FBA00A-62EA-4CEC-9E97-0FC5980EA702}" presName="tx2" presStyleLbl="revTx" presStyleIdx="6" presStyleCnt="7"/>
      <dgm:spPr/>
    </dgm:pt>
    <dgm:pt modelId="{E285B015-7DE1-4FDB-B0A5-B7B075ABD4AE}" type="pres">
      <dgm:prSet presAssocID="{99FBA00A-62EA-4CEC-9E97-0FC5980EA702}" presName="vert2" presStyleCnt="0"/>
      <dgm:spPr/>
    </dgm:pt>
    <dgm:pt modelId="{18470762-47C0-4475-8F10-F3E2B90F7867}" type="pres">
      <dgm:prSet presAssocID="{99FBA00A-62EA-4CEC-9E97-0FC5980EA702}" presName="thinLine2b" presStyleLbl="callout" presStyleIdx="5" presStyleCnt="6"/>
      <dgm:spPr/>
    </dgm:pt>
    <dgm:pt modelId="{AF86EA0B-5295-4F50-912A-6926AC53E85A}" type="pres">
      <dgm:prSet presAssocID="{99FBA00A-62EA-4CEC-9E97-0FC5980EA702}" presName="vertSpace2b" presStyleCnt="0"/>
      <dgm:spPr/>
    </dgm:pt>
  </dgm:ptLst>
  <dgm:cxnLst>
    <dgm:cxn modelId="{8263351E-0990-4733-B948-C3EC1E8343D4}" type="presOf" srcId="{992B12B4-6A39-450B-AB29-EEE783806532}" destId="{A963B171-FE41-4C61-B3F5-684144E823D5}" srcOrd="0" destOrd="0" presId="urn:microsoft.com/office/officeart/2008/layout/LinedList"/>
    <dgm:cxn modelId="{45418C3E-584D-43EF-A08F-4E680602819A}" srcId="{6852D5E7-4CFC-40F4-AB12-F81997F2298E}" destId="{4A993FA7-2E48-4594-BE59-CD038A7054D9}" srcOrd="4" destOrd="0" parTransId="{D9440036-AAAD-49B6-AED6-A94E1C1D4475}" sibTransId="{E7DD2549-7229-4028-AD53-FC2124E8E6E0}"/>
    <dgm:cxn modelId="{8261B869-55C1-4B7F-8026-B196E1F852FD}" type="presOf" srcId="{4A993FA7-2E48-4594-BE59-CD038A7054D9}" destId="{495E9FC2-4390-4743-85A4-209116D02667}" srcOrd="0" destOrd="0" presId="urn:microsoft.com/office/officeart/2008/layout/LinedList"/>
    <dgm:cxn modelId="{E5E4626A-B768-450C-9326-C6A0AA7A2C35}" type="presOf" srcId="{96DB7BCF-26C1-426F-A311-26D7CF724DF1}" destId="{873560EA-50EC-4A52-8132-F63DA6BC512B}" srcOrd="0" destOrd="0" presId="urn:microsoft.com/office/officeart/2008/layout/LinedList"/>
    <dgm:cxn modelId="{FE41A56B-65C8-4BAE-9BFF-222B679683C1}" type="presOf" srcId="{0F85F38E-32DE-49B3-8B43-53BE1845938F}" destId="{4BC0280E-D397-4794-86AC-35771D21E437}" srcOrd="0" destOrd="0" presId="urn:microsoft.com/office/officeart/2008/layout/LinedList"/>
    <dgm:cxn modelId="{E2B29970-0E06-44F9-855D-C8E0BE0F946D}" type="presOf" srcId="{9176723E-47AF-41C7-8D4B-D3E97AB6E9D5}" destId="{8357F755-195C-4B27-B9B1-617300C52184}" srcOrd="0" destOrd="0" presId="urn:microsoft.com/office/officeart/2008/layout/LinedList"/>
    <dgm:cxn modelId="{5E588E75-C813-4527-A926-DDB780CAD9C8}" srcId="{0F85F38E-32DE-49B3-8B43-53BE1845938F}" destId="{6852D5E7-4CFC-40F4-AB12-F81997F2298E}" srcOrd="0" destOrd="0" parTransId="{AA6A6E29-C2FF-4D9B-BDAE-34A80D61199E}" sibTransId="{C1913CD6-B501-491F-B43B-55AEC6BC8AFF}"/>
    <dgm:cxn modelId="{49836E89-3300-4649-AB8D-DC1A93829601}" srcId="{6852D5E7-4CFC-40F4-AB12-F81997F2298E}" destId="{5F0E341E-80F1-4261-8E5F-1F9C094B7DBA}" srcOrd="3" destOrd="0" parTransId="{32B7CC09-4CD4-4583-8E43-6C2DE2701C2C}" sibTransId="{6337795F-F935-4DDA-8110-8267D46BD22A}"/>
    <dgm:cxn modelId="{6FA9ABA0-7E1E-45C1-A7B4-A9A6793C338F}" type="presOf" srcId="{5F0E341E-80F1-4261-8E5F-1F9C094B7DBA}" destId="{FDCAD321-5020-4F79-886C-3764C25ACCB0}" srcOrd="0" destOrd="0" presId="urn:microsoft.com/office/officeart/2008/layout/LinedList"/>
    <dgm:cxn modelId="{CF64D8B4-FBCF-44A0-B72B-E6F7B8056C80}" srcId="{6852D5E7-4CFC-40F4-AB12-F81997F2298E}" destId="{96DB7BCF-26C1-426F-A311-26D7CF724DF1}" srcOrd="1" destOrd="0" parTransId="{0770A31E-CC96-47EB-83BD-B192DE0B69B4}" sibTransId="{75B001FF-9EF0-4F2D-90BC-F29EB8DCA3E4}"/>
    <dgm:cxn modelId="{78616AB7-8AFA-4133-AE33-B0019A96A605}" srcId="{6852D5E7-4CFC-40F4-AB12-F81997F2298E}" destId="{992B12B4-6A39-450B-AB29-EEE783806532}" srcOrd="2" destOrd="0" parTransId="{8AB97D90-A7AF-4990-9128-109239B7FB0F}" sibTransId="{D8D39DBC-D57B-451E-A3E3-27B6AB383F01}"/>
    <dgm:cxn modelId="{33A98ECE-CC91-4912-BFD8-FD5D3AFDAB14}" srcId="{6852D5E7-4CFC-40F4-AB12-F81997F2298E}" destId="{99FBA00A-62EA-4CEC-9E97-0FC5980EA702}" srcOrd="5" destOrd="0" parTransId="{AF3D94DB-CEA8-4D8E-8122-026DA9661461}" sibTransId="{E4EB976F-B838-45D6-900D-E62A38101B52}"/>
    <dgm:cxn modelId="{66F649E6-12E7-4AFC-B695-CF62C309C329}" type="presOf" srcId="{6852D5E7-4CFC-40F4-AB12-F81997F2298E}" destId="{09762F5F-69AD-40C7-89B4-D0AD232263C2}" srcOrd="0" destOrd="0" presId="urn:microsoft.com/office/officeart/2008/layout/LinedList"/>
    <dgm:cxn modelId="{F8B9C9E9-2F65-4F6C-9609-1FC84AB49648}" type="presOf" srcId="{99FBA00A-62EA-4CEC-9E97-0FC5980EA702}" destId="{07646E74-4D20-4AA1-9FA6-74A12CDAFA52}" srcOrd="0" destOrd="0" presId="urn:microsoft.com/office/officeart/2008/layout/LinedList"/>
    <dgm:cxn modelId="{505412F6-CF14-4258-A414-7436678D833E}" srcId="{6852D5E7-4CFC-40F4-AB12-F81997F2298E}" destId="{9176723E-47AF-41C7-8D4B-D3E97AB6E9D5}" srcOrd="0" destOrd="0" parTransId="{CF2DE616-E493-44C1-8DBE-83D475911736}" sibTransId="{640FD844-50E1-4ACE-8DC8-CFBCD7ADA02E}"/>
    <dgm:cxn modelId="{4D07327A-6F98-40DD-9705-34FCD8C32F6F}" type="presParOf" srcId="{4BC0280E-D397-4794-86AC-35771D21E437}" destId="{706A0D76-8064-46A3-A29B-2B2388A2B746}" srcOrd="0" destOrd="0" presId="urn:microsoft.com/office/officeart/2008/layout/LinedList"/>
    <dgm:cxn modelId="{EBEDBCB7-5F84-4EB5-9266-65B2209874AF}" type="presParOf" srcId="{4BC0280E-D397-4794-86AC-35771D21E437}" destId="{06AAC6F2-16AC-4F12-828C-02680C2A8D81}" srcOrd="1" destOrd="0" presId="urn:microsoft.com/office/officeart/2008/layout/LinedList"/>
    <dgm:cxn modelId="{C5B4F5E9-7593-4D77-8C07-5FE2935856D5}" type="presParOf" srcId="{06AAC6F2-16AC-4F12-828C-02680C2A8D81}" destId="{09762F5F-69AD-40C7-89B4-D0AD232263C2}" srcOrd="0" destOrd="0" presId="urn:microsoft.com/office/officeart/2008/layout/LinedList"/>
    <dgm:cxn modelId="{A2185A41-3720-42E3-A72B-81DD3A67AF49}" type="presParOf" srcId="{06AAC6F2-16AC-4F12-828C-02680C2A8D81}" destId="{0777EABD-2DCC-4142-AD22-B3D4B8BEC4F7}" srcOrd="1" destOrd="0" presId="urn:microsoft.com/office/officeart/2008/layout/LinedList"/>
    <dgm:cxn modelId="{712B0B12-705C-4D3F-97AF-32D61DB003DC}" type="presParOf" srcId="{0777EABD-2DCC-4142-AD22-B3D4B8BEC4F7}" destId="{1EF7FF97-D1DF-4211-B7D4-4764451A5307}" srcOrd="0" destOrd="0" presId="urn:microsoft.com/office/officeart/2008/layout/LinedList"/>
    <dgm:cxn modelId="{C8EAE1CA-CE34-433A-A07A-4207237CD576}" type="presParOf" srcId="{0777EABD-2DCC-4142-AD22-B3D4B8BEC4F7}" destId="{10C01044-6068-49F8-B3B5-2CBE2B8AA732}" srcOrd="1" destOrd="0" presId="urn:microsoft.com/office/officeart/2008/layout/LinedList"/>
    <dgm:cxn modelId="{C9ABF301-1385-41E7-A5FE-0804C5BB521F}" type="presParOf" srcId="{10C01044-6068-49F8-B3B5-2CBE2B8AA732}" destId="{6C1EE1A0-B3F6-4708-A791-39069B515D60}" srcOrd="0" destOrd="0" presId="urn:microsoft.com/office/officeart/2008/layout/LinedList"/>
    <dgm:cxn modelId="{0ACD604E-1185-443E-AE89-E24831945B5C}" type="presParOf" srcId="{10C01044-6068-49F8-B3B5-2CBE2B8AA732}" destId="{8357F755-195C-4B27-B9B1-617300C52184}" srcOrd="1" destOrd="0" presId="urn:microsoft.com/office/officeart/2008/layout/LinedList"/>
    <dgm:cxn modelId="{F7ABADF6-8B54-470C-8A5B-6C9EE351E935}" type="presParOf" srcId="{10C01044-6068-49F8-B3B5-2CBE2B8AA732}" destId="{F0A4E828-82AA-407B-9AD3-B8276B61BB9C}" srcOrd="2" destOrd="0" presId="urn:microsoft.com/office/officeart/2008/layout/LinedList"/>
    <dgm:cxn modelId="{50781419-DA52-45EC-81C2-7F4BA5728DC1}" type="presParOf" srcId="{0777EABD-2DCC-4142-AD22-B3D4B8BEC4F7}" destId="{6F3DE027-A089-42B8-B606-FE4F437B9015}" srcOrd="2" destOrd="0" presId="urn:microsoft.com/office/officeart/2008/layout/LinedList"/>
    <dgm:cxn modelId="{26EB5230-6EB6-433A-9667-823424F40F65}" type="presParOf" srcId="{0777EABD-2DCC-4142-AD22-B3D4B8BEC4F7}" destId="{97351CB8-F7C8-4DB8-9321-61C7099EB69C}" srcOrd="3" destOrd="0" presId="urn:microsoft.com/office/officeart/2008/layout/LinedList"/>
    <dgm:cxn modelId="{9FBC2021-CC50-4D06-9C64-77183BFF5369}" type="presParOf" srcId="{0777EABD-2DCC-4142-AD22-B3D4B8BEC4F7}" destId="{FA296744-FA75-49E2-ADA9-9A96727D2667}" srcOrd="4" destOrd="0" presId="urn:microsoft.com/office/officeart/2008/layout/LinedList"/>
    <dgm:cxn modelId="{66DA9940-49CB-4FCB-A058-D9F9E19DBA76}" type="presParOf" srcId="{FA296744-FA75-49E2-ADA9-9A96727D2667}" destId="{F1957A81-AF70-4DA0-B72A-56215CAD961C}" srcOrd="0" destOrd="0" presId="urn:microsoft.com/office/officeart/2008/layout/LinedList"/>
    <dgm:cxn modelId="{E9E317A3-72A3-4B2E-8571-EC9FA6EB2879}" type="presParOf" srcId="{FA296744-FA75-49E2-ADA9-9A96727D2667}" destId="{873560EA-50EC-4A52-8132-F63DA6BC512B}" srcOrd="1" destOrd="0" presId="urn:microsoft.com/office/officeart/2008/layout/LinedList"/>
    <dgm:cxn modelId="{5602A784-C8BA-4518-AF54-B481B922A549}" type="presParOf" srcId="{FA296744-FA75-49E2-ADA9-9A96727D2667}" destId="{16A0E7A9-903E-4736-9FFB-407EB0FAE54C}" srcOrd="2" destOrd="0" presId="urn:microsoft.com/office/officeart/2008/layout/LinedList"/>
    <dgm:cxn modelId="{E6721EAA-CA2D-4C96-9E4D-4731AC06AC66}" type="presParOf" srcId="{0777EABD-2DCC-4142-AD22-B3D4B8BEC4F7}" destId="{126E97E6-8024-4AF3-B73F-363CA65B9B75}" srcOrd="5" destOrd="0" presId="urn:microsoft.com/office/officeart/2008/layout/LinedList"/>
    <dgm:cxn modelId="{A947251A-E628-427F-925E-540BE4FDFC56}" type="presParOf" srcId="{0777EABD-2DCC-4142-AD22-B3D4B8BEC4F7}" destId="{283F3B78-BF5D-4361-8BBB-5CBBDDDDB9AD}" srcOrd="6" destOrd="0" presId="urn:microsoft.com/office/officeart/2008/layout/LinedList"/>
    <dgm:cxn modelId="{10060395-A5CB-410D-8A0E-015CA5FB80A3}" type="presParOf" srcId="{0777EABD-2DCC-4142-AD22-B3D4B8BEC4F7}" destId="{150505DC-D5C5-4A5A-B5A0-09F4AEB4A011}" srcOrd="7" destOrd="0" presId="urn:microsoft.com/office/officeart/2008/layout/LinedList"/>
    <dgm:cxn modelId="{3A9C2EB0-BDBC-4950-9884-046D45D03667}" type="presParOf" srcId="{150505DC-D5C5-4A5A-B5A0-09F4AEB4A011}" destId="{8C67303D-85A9-4ACC-97FF-57170B9AFB69}" srcOrd="0" destOrd="0" presId="urn:microsoft.com/office/officeart/2008/layout/LinedList"/>
    <dgm:cxn modelId="{36C6A62F-1BE1-4870-86C6-9F96E4EDA67E}" type="presParOf" srcId="{150505DC-D5C5-4A5A-B5A0-09F4AEB4A011}" destId="{A963B171-FE41-4C61-B3F5-684144E823D5}" srcOrd="1" destOrd="0" presId="urn:microsoft.com/office/officeart/2008/layout/LinedList"/>
    <dgm:cxn modelId="{512D34A5-D76A-4A64-96F5-93278E1552C1}" type="presParOf" srcId="{150505DC-D5C5-4A5A-B5A0-09F4AEB4A011}" destId="{8E8A2A79-3491-4CE0-BC65-C7ED147F6401}" srcOrd="2" destOrd="0" presId="urn:microsoft.com/office/officeart/2008/layout/LinedList"/>
    <dgm:cxn modelId="{5A154B01-98DA-4AD6-A140-213BD638EDBE}" type="presParOf" srcId="{0777EABD-2DCC-4142-AD22-B3D4B8BEC4F7}" destId="{C7B92087-0E71-4D5D-9282-87B2DE433BD4}" srcOrd="8" destOrd="0" presId="urn:microsoft.com/office/officeart/2008/layout/LinedList"/>
    <dgm:cxn modelId="{D8F03DAA-69F9-4708-8265-B2C46C8C64DE}" type="presParOf" srcId="{0777EABD-2DCC-4142-AD22-B3D4B8BEC4F7}" destId="{33908647-56B9-46CB-A158-EAF1AACA1DE9}" srcOrd="9" destOrd="0" presId="urn:microsoft.com/office/officeart/2008/layout/LinedList"/>
    <dgm:cxn modelId="{2C34EBA1-8FC9-4698-9CC7-12D41FA43340}" type="presParOf" srcId="{0777EABD-2DCC-4142-AD22-B3D4B8BEC4F7}" destId="{69DD1C1D-21BC-4768-8059-B56E3C18E1B8}" srcOrd="10" destOrd="0" presId="urn:microsoft.com/office/officeart/2008/layout/LinedList"/>
    <dgm:cxn modelId="{33069EA9-F7AE-4792-854F-B618ECEBA825}" type="presParOf" srcId="{69DD1C1D-21BC-4768-8059-B56E3C18E1B8}" destId="{08012280-AF3E-490C-8B81-39BEF129C06D}" srcOrd="0" destOrd="0" presId="urn:microsoft.com/office/officeart/2008/layout/LinedList"/>
    <dgm:cxn modelId="{A58BE4C0-CB22-4EC1-BD0D-40D791DE5E05}" type="presParOf" srcId="{69DD1C1D-21BC-4768-8059-B56E3C18E1B8}" destId="{FDCAD321-5020-4F79-886C-3764C25ACCB0}" srcOrd="1" destOrd="0" presId="urn:microsoft.com/office/officeart/2008/layout/LinedList"/>
    <dgm:cxn modelId="{A0EAB984-EA7E-4040-A154-2AA81DC0455D}" type="presParOf" srcId="{69DD1C1D-21BC-4768-8059-B56E3C18E1B8}" destId="{34D15F19-FFA3-44E7-97FC-C87A171600E6}" srcOrd="2" destOrd="0" presId="urn:microsoft.com/office/officeart/2008/layout/LinedList"/>
    <dgm:cxn modelId="{3E4080B1-08C2-4619-8767-2EBCE48E5598}" type="presParOf" srcId="{0777EABD-2DCC-4142-AD22-B3D4B8BEC4F7}" destId="{46AA27C9-01BB-4281-AE08-AE77F1DD8F74}" srcOrd="11" destOrd="0" presId="urn:microsoft.com/office/officeart/2008/layout/LinedList"/>
    <dgm:cxn modelId="{C3687087-FE4D-4846-BAFB-F65CB87EE0D1}" type="presParOf" srcId="{0777EABD-2DCC-4142-AD22-B3D4B8BEC4F7}" destId="{BE09C8F5-896B-43BC-A518-81722FE07D7E}" srcOrd="12" destOrd="0" presId="urn:microsoft.com/office/officeart/2008/layout/LinedList"/>
    <dgm:cxn modelId="{EC106755-4D5B-493E-83FC-3F10E95A184A}" type="presParOf" srcId="{0777EABD-2DCC-4142-AD22-B3D4B8BEC4F7}" destId="{5A2BDB9B-C178-413C-9258-989FDEB2A640}" srcOrd="13" destOrd="0" presId="urn:microsoft.com/office/officeart/2008/layout/LinedList"/>
    <dgm:cxn modelId="{EAF0695A-BFA2-4F47-A285-3AA02A967CD1}" type="presParOf" srcId="{5A2BDB9B-C178-413C-9258-989FDEB2A640}" destId="{3D0021E5-2C46-4CB7-A88D-7BA87B2D7625}" srcOrd="0" destOrd="0" presId="urn:microsoft.com/office/officeart/2008/layout/LinedList"/>
    <dgm:cxn modelId="{F3960C68-1073-4489-82AD-C3C337F9D214}" type="presParOf" srcId="{5A2BDB9B-C178-413C-9258-989FDEB2A640}" destId="{495E9FC2-4390-4743-85A4-209116D02667}" srcOrd="1" destOrd="0" presId="urn:microsoft.com/office/officeart/2008/layout/LinedList"/>
    <dgm:cxn modelId="{448192A4-5AE6-4797-ABCE-9A362E17D2FF}" type="presParOf" srcId="{5A2BDB9B-C178-413C-9258-989FDEB2A640}" destId="{F39B67F7-9B04-47EC-A1F8-2091A5C15E7A}" srcOrd="2" destOrd="0" presId="urn:microsoft.com/office/officeart/2008/layout/LinedList"/>
    <dgm:cxn modelId="{8B0466CD-498A-4A79-A4A9-3690D0192438}" type="presParOf" srcId="{0777EABD-2DCC-4142-AD22-B3D4B8BEC4F7}" destId="{7C0082B9-0B25-4441-A69C-CE8A86658242}" srcOrd="14" destOrd="0" presId="urn:microsoft.com/office/officeart/2008/layout/LinedList"/>
    <dgm:cxn modelId="{3011B9A7-A3EE-4B65-ABCB-69E8D9E33893}" type="presParOf" srcId="{0777EABD-2DCC-4142-AD22-B3D4B8BEC4F7}" destId="{18AB9747-4F95-4A9A-ACDD-7D557DC90D0A}" srcOrd="15" destOrd="0" presId="urn:microsoft.com/office/officeart/2008/layout/LinedList"/>
    <dgm:cxn modelId="{5118F074-026A-4F66-BCB2-73D5D2B23BE5}" type="presParOf" srcId="{0777EABD-2DCC-4142-AD22-B3D4B8BEC4F7}" destId="{BB203904-5789-4357-A94C-E4B4F49D9337}" srcOrd="16" destOrd="0" presId="urn:microsoft.com/office/officeart/2008/layout/LinedList"/>
    <dgm:cxn modelId="{576C79DC-D687-4B45-A305-C9138F0D5674}" type="presParOf" srcId="{BB203904-5789-4357-A94C-E4B4F49D9337}" destId="{6BC169AC-B192-408D-A6D1-4F72D2750512}" srcOrd="0" destOrd="0" presId="urn:microsoft.com/office/officeart/2008/layout/LinedList"/>
    <dgm:cxn modelId="{3E0E16A8-4FA6-4A46-A13F-300CC8DBA30E}" type="presParOf" srcId="{BB203904-5789-4357-A94C-E4B4F49D9337}" destId="{07646E74-4D20-4AA1-9FA6-74A12CDAFA52}" srcOrd="1" destOrd="0" presId="urn:microsoft.com/office/officeart/2008/layout/LinedList"/>
    <dgm:cxn modelId="{1141F993-36BD-4D4B-A835-3E972575ED47}" type="presParOf" srcId="{BB203904-5789-4357-A94C-E4B4F49D9337}" destId="{E285B015-7DE1-4FDB-B0A5-B7B075ABD4AE}" srcOrd="2" destOrd="0" presId="urn:microsoft.com/office/officeart/2008/layout/LinedList"/>
    <dgm:cxn modelId="{F2981F1C-89E7-4D87-A855-A978D8AE591F}" type="presParOf" srcId="{0777EABD-2DCC-4142-AD22-B3D4B8BEC4F7}" destId="{18470762-47C0-4475-8F10-F3E2B90F7867}" srcOrd="17" destOrd="0" presId="urn:microsoft.com/office/officeart/2008/layout/LinedList"/>
    <dgm:cxn modelId="{763A6991-61AD-46AE-B827-EA5599835C7B}" type="presParOf" srcId="{0777EABD-2DCC-4142-AD22-B3D4B8BEC4F7}" destId="{AF86EA0B-5295-4F50-912A-6926AC53E85A}"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6AF14A-89EE-4BD6-AD81-9D4CF3E65F76}" type="doc">
      <dgm:prSet loTypeId="urn:microsoft.com/office/officeart/2005/8/layout/pList2" loCatId="list" qsTypeId="urn:microsoft.com/office/officeart/2005/8/quickstyle/simple1" qsCatId="simple" csTypeId="urn:microsoft.com/office/officeart/2005/8/colors/colorful1" csCatId="colorful" phldr="1"/>
      <dgm:spPr/>
    </dgm:pt>
    <dgm:pt modelId="{C6BE5DA0-0FB0-4243-AFBB-CF0755B2D37B}">
      <dgm:prSet phldrT="[Text]" custT="1"/>
      <dgm:spPr/>
      <dgm:t>
        <a:bodyPr/>
        <a:lstStyle/>
        <a:p>
          <a:pPr algn="ctr"/>
          <a:r>
            <a:rPr lang="es-US" sz="1600" b="1" noProof="0">
              <a:latin typeface="+mn-lt"/>
            </a:rPr>
            <a:t>Esencial</a:t>
          </a:r>
        </a:p>
        <a:p>
          <a:pPr algn="ctr"/>
          <a:r>
            <a:rPr lang="es-US" sz="1600" b="1" noProof="0">
              <a:latin typeface="+mn-lt"/>
            </a:rPr>
            <a:t>(22 horas)</a:t>
          </a:r>
        </a:p>
        <a:p>
          <a:pPr algn="l"/>
          <a:r>
            <a:rPr lang="es-US" sz="1200" spc="-5" noProof="0">
              <a:latin typeface="+mn-lt"/>
              <a:cs typeface="Arial"/>
            </a:rPr>
            <a:t>Servicio al Cliente</a:t>
          </a:r>
          <a:r>
            <a:rPr lang="es-US" sz="1200" spc="25" noProof="0">
              <a:latin typeface="+mn-lt"/>
              <a:cs typeface="Arial"/>
            </a:rPr>
            <a:t> </a:t>
          </a:r>
          <a:r>
            <a:rPr lang="es-US" sz="1200" spc="-5" noProof="0">
              <a:latin typeface="+mn-lt"/>
              <a:cs typeface="Arial"/>
            </a:rPr>
            <a:t>(7h)</a:t>
          </a:r>
          <a:endParaRPr lang="es-US" sz="1200" noProof="0">
            <a:latin typeface="+mn-lt"/>
            <a:cs typeface="Arial"/>
          </a:endParaRPr>
        </a:p>
        <a:p>
          <a:pPr algn="l"/>
          <a:r>
            <a:rPr lang="es-US" sz="1200" spc="-5" noProof="0">
              <a:latin typeface="+mn-lt"/>
              <a:cs typeface="Arial"/>
            </a:rPr>
            <a:t>Promotor de mercadeo </a:t>
          </a:r>
          <a:r>
            <a:rPr lang="es-US" sz="1200" noProof="0">
              <a:latin typeface="+mn-lt"/>
              <a:cs typeface="Arial"/>
            </a:rPr>
            <a:t>y </a:t>
          </a:r>
          <a:r>
            <a:rPr lang="es-US" sz="1200" spc="-5" noProof="0">
              <a:latin typeface="+mn-lt"/>
              <a:cs typeface="Arial"/>
            </a:rPr>
            <a:t>ventas</a:t>
          </a:r>
          <a:r>
            <a:rPr lang="es-US" sz="1200" spc="20" noProof="0">
              <a:latin typeface="+mn-lt"/>
              <a:cs typeface="Arial"/>
            </a:rPr>
            <a:t> </a:t>
          </a:r>
          <a:r>
            <a:rPr lang="es-US" sz="1200" spc="-5" noProof="0">
              <a:latin typeface="+mn-lt"/>
              <a:cs typeface="Arial"/>
            </a:rPr>
            <a:t>(6h)</a:t>
          </a:r>
          <a:endParaRPr lang="es-US" sz="1200" noProof="0">
            <a:latin typeface="+mn-lt"/>
            <a:cs typeface="Arial"/>
          </a:endParaRPr>
        </a:p>
        <a:p>
          <a:pPr algn="l"/>
          <a:r>
            <a:rPr lang="es-US" sz="1200" spc="-20" noProof="0">
              <a:latin typeface="+mn-lt"/>
              <a:cs typeface="Arial"/>
            </a:rPr>
            <a:t>Ventas</a:t>
          </a:r>
          <a:r>
            <a:rPr lang="es-US" sz="1200" spc="-5" noProof="0">
              <a:latin typeface="+mn-lt"/>
              <a:cs typeface="Arial"/>
            </a:rPr>
            <a:t> (7h)</a:t>
          </a:r>
          <a:endParaRPr lang="es-US" sz="1200" noProof="0">
            <a:latin typeface="+mn-lt"/>
            <a:cs typeface="Arial"/>
          </a:endParaRPr>
        </a:p>
        <a:p>
          <a:pPr algn="l"/>
          <a:r>
            <a:rPr lang="es-US" sz="1200" spc="-5" noProof="0">
              <a:latin typeface="+mn-lt"/>
              <a:cs typeface="Arial"/>
            </a:rPr>
            <a:t>Prevención de violencia en mujeres</a:t>
          </a:r>
          <a:r>
            <a:rPr lang="es-US" sz="1200" spc="15" noProof="0">
              <a:latin typeface="+mn-lt"/>
              <a:cs typeface="Arial"/>
            </a:rPr>
            <a:t> </a:t>
          </a:r>
          <a:r>
            <a:rPr lang="es-US" sz="1200" noProof="0">
              <a:latin typeface="+mn-lt"/>
              <a:cs typeface="Arial"/>
            </a:rPr>
            <a:t>y </a:t>
          </a:r>
          <a:r>
            <a:rPr lang="es-US" sz="1200" spc="-5" noProof="0">
              <a:latin typeface="+mn-lt"/>
              <a:cs typeface="Arial"/>
            </a:rPr>
            <a:t>niñas (2h)</a:t>
          </a:r>
          <a:endParaRPr lang="es-US" sz="1200" noProof="0">
            <a:latin typeface="+mn-lt"/>
          </a:endParaRPr>
        </a:p>
      </dgm:t>
    </dgm:pt>
    <dgm:pt modelId="{A5ABA811-A3A9-468B-980D-E458F5E2BA89}" type="parTrans" cxnId="{2CF6F2B8-1267-45DC-9FB4-0AEDA6CA6694}">
      <dgm:prSet/>
      <dgm:spPr/>
      <dgm:t>
        <a:bodyPr/>
        <a:lstStyle/>
        <a:p>
          <a:endParaRPr lang="en-US"/>
        </a:p>
      </dgm:t>
    </dgm:pt>
    <dgm:pt modelId="{E445058C-875C-4A75-8EE7-236DF4B6C7F2}" type="sibTrans" cxnId="{2CF6F2B8-1267-45DC-9FB4-0AEDA6CA6694}">
      <dgm:prSet/>
      <dgm:spPr/>
      <dgm:t>
        <a:bodyPr/>
        <a:lstStyle/>
        <a:p>
          <a:endParaRPr lang="en-US"/>
        </a:p>
      </dgm:t>
    </dgm:pt>
    <dgm:pt modelId="{9A913999-A10E-4D6B-8077-BFF2670917A8}">
      <dgm:prSet phldrT="[Text]" custT="1"/>
      <dgm:spPr/>
      <dgm:t>
        <a:bodyPr/>
        <a:lstStyle/>
        <a:p>
          <a:pPr algn="ctr"/>
          <a:r>
            <a:rPr lang="es-US" sz="1600" b="1" noProof="0">
              <a:latin typeface="+mn-lt"/>
            </a:rPr>
            <a:t>Complementario</a:t>
          </a:r>
        </a:p>
        <a:p>
          <a:pPr algn="ctr"/>
          <a:r>
            <a:rPr lang="es-US" sz="1600" b="1" noProof="0">
              <a:latin typeface="+mn-lt"/>
            </a:rPr>
            <a:t>(20 horas)</a:t>
          </a:r>
        </a:p>
        <a:p>
          <a:pPr algn="l"/>
          <a:r>
            <a:rPr lang="es-US" sz="1200" spc="-5" noProof="0">
              <a:latin typeface="+mn-lt"/>
              <a:cs typeface="Arial"/>
            </a:rPr>
            <a:t>Liderazgo y empleabilidad (6h)</a:t>
          </a:r>
        </a:p>
        <a:p>
          <a:pPr algn="l"/>
          <a:r>
            <a:rPr lang="es-US" sz="1200" spc="-5" noProof="0">
              <a:latin typeface="+mn-lt"/>
              <a:cs typeface="Arial"/>
            </a:rPr>
            <a:t>Autoestima y autoconocimiento (7h)</a:t>
          </a:r>
        </a:p>
        <a:p>
          <a:pPr algn="l"/>
          <a:r>
            <a:rPr lang="es-US" sz="1200" spc="-5" noProof="0">
              <a:latin typeface="+mn-lt"/>
              <a:cs typeface="Arial"/>
            </a:rPr>
            <a:t>Comunicación efectiva (7h)</a:t>
          </a:r>
        </a:p>
      </dgm:t>
    </dgm:pt>
    <dgm:pt modelId="{369B96D2-9450-4090-8C2D-EDE853CFBD78}" type="parTrans" cxnId="{3BFF7D7D-818A-40D8-B87E-57FA6975B8D7}">
      <dgm:prSet/>
      <dgm:spPr/>
      <dgm:t>
        <a:bodyPr/>
        <a:lstStyle/>
        <a:p>
          <a:endParaRPr lang="en-US"/>
        </a:p>
      </dgm:t>
    </dgm:pt>
    <dgm:pt modelId="{73F93624-9797-4AB7-A64C-236987726E23}" type="sibTrans" cxnId="{3BFF7D7D-818A-40D8-B87E-57FA6975B8D7}">
      <dgm:prSet/>
      <dgm:spPr/>
      <dgm:t>
        <a:bodyPr/>
        <a:lstStyle/>
        <a:p>
          <a:endParaRPr lang="en-US"/>
        </a:p>
      </dgm:t>
    </dgm:pt>
    <dgm:pt modelId="{80123442-E028-4AE8-BE9C-AC814979014E}">
      <dgm:prSet phldrT="[Text]" custT="1"/>
      <dgm:spPr/>
      <dgm:t>
        <a:bodyPr/>
        <a:lstStyle/>
        <a:p>
          <a:pPr algn="ctr"/>
          <a:r>
            <a:rPr lang="es-US" sz="1600" b="1" noProof="0">
              <a:latin typeface="+mn-lt"/>
            </a:rPr>
            <a:t>Adicional</a:t>
          </a:r>
        </a:p>
        <a:p>
          <a:pPr algn="ctr"/>
          <a:r>
            <a:rPr lang="es-US" sz="1600" b="1" noProof="0">
              <a:latin typeface="+mn-lt"/>
            </a:rPr>
            <a:t>(8 horas)</a:t>
          </a:r>
        </a:p>
        <a:p>
          <a:pPr algn="l"/>
          <a:r>
            <a:rPr lang="es-US" sz="1200" spc="-5" noProof="0">
              <a:latin typeface="+mn-lt"/>
              <a:cs typeface="Arial"/>
            </a:rPr>
            <a:t>Destrezas de Emprendimiento</a:t>
          </a:r>
        </a:p>
      </dgm:t>
    </dgm:pt>
    <dgm:pt modelId="{50837BD6-5877-4913-8B5B-28DF3E50D2D7}" type="parTrans" cxnId="{E3FE5A3C-7BFE-4C99-B432-E3517620DFDC}">
      <dgm:prSet/>
      <dgm:spPr/>
      <dgm:t>
        <a:bodyPr/>
        <a:lstStyle/>
        <a:p>
          <a:endParaRPr lang="en-US"/>
        </a:p>
      </dgm:t>
    </dgm:pt>
    <dgm:pt modelId="{52ED4378-26AC-46AD-8A8C-E7395D120F1C}" type="sibTrans" cxnId="{E3FE5A3C-7BFE-4C99-B432-E3517620DFDC}">
      <dgm:prSet/>
      <dgm:spPr/>
      <dgm:t>
        <a:bodyPr/>
        <a:lstStyle/>
        <a:p>
          <a:endParaRPr lang="en-US"/>
        </a:p>
      </dgm:t>
    </dgm:pt>
    <dgm:pt modelId="{11D7DBEF-595E-4F3E-9275-E0C963872B81}" type="pres">
      <dgm:prSet presAssocID="{CE6AF14A-89EE-4BD6-AD81-9D4CF3E65F76}" presName="Name0" presStyleCnt="0">
        <dgm:presLayoutVars>
          <dgm:dir/>
          <dgm:resizeHandles val="exact"/>
        </dgm:presLayoutVars>
      </dgm:prSet>
      <dgm:spPr/>
    </dgm:pt>
    <dgm:pt modelId="{1EF17762-B78B-4BFD-8C93-97355EDD8445}" type="pres">
      <dgm:prSet presAssocID="{CE6AF14A-89EE-4BD6-AD81-9D4CF3E65F76}" presName="bkgdShp" presStyleLbl="alignAccFollowNode1" presStyleIdx="0" presStyleCnt="1"/>
      <dgm:spPr/>
    </dgm:pt>
    <dgm:pt modelId="{700D0E2F-B32C-4EBA-B806-258B6A9CB2AE}" type="pres">
      <dgm:prSet presAssocID="{CE6AF14A-89EE-4BD6-AD81-9D4CF3E65F76}" presName="linComp" presStyleCnt="0"/>
      <dgm:spPr/>
    </dgm:pt>
    <dgm:pt modelId="{4BAE026A-A435-4A45-BC6E-ED0C2743C077}" type="pres">
      <dgm:prSet presAssocID="{C6BE5DA0-0FB0-4243-AFBB-CF0755B2D37B}" presName="compNode" presStyleCnt="0"/>
      <dgm:spPr/>
    </dgm:pt>
    <dgm:pt modelId="{ACC4A4F4-84CB-4783-884A-9444C35D6F9C}" type="pres">
      <dgm:prSet presAssocID="{C6BE5DA0-0FB0-4243-AFBB-CF0755B2D37B}" presName="node" presStyleLbl="node1" presStyleIdx="0" presStyleCnt="3">
        <dgm:presLayoutVars>
          <dgm:bulletEnabled val="1"/>
        </dgm:presLayoutVars>
      </dgm:prSet>
      <dgm:spPr/>
    </dgm:pt>
    <dgm:pt modelId="{EFE016B0-76B1-43B5-8543-B53E206ADD40}" type="pres">
      <dgm:prSet presAssocID="{C6BE5DA0-0FB0-4243-AFBB-CF0755B2D37B}" presName="invisiNode" presStyleLbl="node1" presStyleIdx="0" presStyleCnt="3"/>
      <dgm:spPr/>
    </dgm:pt>
    <dgm:pt modelId="{35393AFD-85D1-4AA0-9B0F-604BE46F37B6}" type="pres">
      <dgm:prSet presAssocID="{C6BE5DA0-0FB0-4243-AFBB-CF0755B2D37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16CDBD12-F4A9-4059-8CA5-70F421E125EC}" type="pres">
      <dgm:prSet presAssocID="{E445058C-875C-4A75-8EE7-236DF4B6C7F2}" presName="sibTrans" presStyleLbl="sibTrans2D1" presStyleIdx="0" presStyleCnt="0"/>
      <dgm:spPr/>
    </dgm:pt>
    <dgm:pt modelId="{32F279BA-9A2F-410C-B00B-9B22B5B54A1B}" type="pres">
      <dgm:prSet presAssocID="{9A913999-A10E-4D6B-8077-BFF2670917A8}" presName="compNode" presStyleCnt="0"/>
      <dgm:spPr/>
    </dgm:pt>
    <dgm:pt modelId="{093EBCA2-19D3-4AD7-992F-8B51CE8C968F}" type="pres">
      <dgm:prSet presAssocID="{9A913999-A10E-4D6B-8077-BFF2670917A8}" presName="node" presStyleLbl="node1" presStyleIdx="1" presStyleCnt="3">
        <dgm:presLayoutVars>
          <dgm:bulletEnabled val="1"/>
        </dgm:presLayoutVars>
      </dgm:prSet>
      <dgm:spPr/>
    </dgm:pt>
    <dgm:pt modelId="{2B593A5C-2789-4F8A-98C7-92FFFF396FF9}" type="pres">
      <dgm:prSet presAssocID="{9A913999-A10E-4D6B-8077-BFF2670917A8}" presName="invisiNode" presStyleLbl="node1" presStyleIdx="1" presStyleCnt="3"/>
      <dgm:spPr/>
    </dgm:pt>
    <dgm:pt modelId="{FAB097C0-C4DE-4575-B20A-B7BA0E780C49}" type="pres">
      <dgm:prSet presAssocID="{9A913999-A10E-4D6B-8077-BFF2670917A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7664B8B1-783E-49B1-8A8A-74A88698A2D5}" type="pres">
      <dgm:prSet presAssocID="{73F93624-9797-4AB7-A64C-236987726E23}" presName="sibTrans" presStyleLbl="sibTrans2D1" presStyleIdx="0" presStyleCnt="0"/>
      <dgm:spPr/>
    </dgm:pt>
    <dgm:pt modelId="{F14D8859-E5BF-409E-96DD-FEDF7965D3EB}" type="pres">
      <dgm:prSet presAssocID="{80123442-E028-4AE8-BE9C-AC814979014E}" presName="compNode" presStyleCnt="0"/>
      <dgm:spPr/>
    </dgm:pt>
    <dgm:pt modelId="{BF4CB248-AAF4-46FB-8968-026DD6FC4218}" type="pres">
      <dgm:prSet presAssocID="{80123442-E028-4AE8-BE9C-AC814979014E}" presName="node" presStyleLbl="node1" presStyleIdx="2" presStyleCnt="3">
        <dgm:presLayoutVars>
          <dgm:bulletEnabled val="1"/>
        </dgm:presLayoutVars>
      </dgm:prSet>
      <dgm:spPr/>
    </dgm:pt>
    <dgm:pt modelId="{987DCA3D-E45F-495C-AA37-16BDF4E48607}" type="pres">
      <dgm:prSet presAssocID="{80123442-E028-4AE8-BE9C-AC814979014E}" presName="invisiNode" presStyleLbl="node1" presStyleIdx="2" presStyleCnt="3"/>
      <dgm:spPr/>
    </dgm:pt>
    <dgm:pt modelId="{E7BFBD3C-E937-4A57-8FA5-5ACDDA392BB2}" type="pres">
      <dgm:prSet presAssocID="{80123442-E028-4AE8-BE9C-AC814979014E}"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Lst>
  <dgm:cxnLst>
    <dgm:cxn modelId="{77FA091A-D14F-4E7D-90C0-AA682DB97E10}" type="presOf" srcId="{9A913999-A10E-4D6B-8077-BFF2670917A8}" destId="{093EBCA2-19D3-4AD7-992F-8B51CE8C968F}" srcOrd="0" destOrd="0" presId="urn:microsoft.com/office/officeart/2005/8/layout/pList2"/>
    <dgm:cxn modelId="{E3FE5A3C-7BFE-4C99-B432-E3517620DFDC}" srcId="{CE6AF14A-89EE-4BD6-AD81-9D4CF3E65F76}" destId="{80123442-E028-4AE8-BE9C-AC814979014E}" srcOrd="2" destOrd="0" parTransId="{50837BD6-5877-4913-8B5B-28DF3E50D2D7}" sibTransId="{52ED4378-26AC-46AD-8A8C-E7395D120F1C}"/>
    <dgm:cxn modelId="{A4C53C6B-D92F-4B00-B870-5C66B6212CBF}" type="presOf" srcId="{C6BE5DA0-0FB0-4243-AFBB-CF0755B2D37B}" destId="{ACC4A4F4-84CB-4783-884A-9444C35D6F9C}" srcOrd="0" destOrd="0" presId="urn:microsoft.com/office/officeart/2005/8/layout/pList2"/>
    <dgm:cxn modelId="{3BFF7D7D-818A-40D8-B87E-57FA6975B8D7}" srcId="{CE6AF14A-89EE-4BD6-AD81-9D4CF3E65F76}" destId="{9A913999-A10E-4D6B-8077-BFF2670917A8}" srcOrd="1" destOrd="0" parTransId="{369B96D2-9450-4090-8C2D-EDE853CFBD78}" sibTransId="{73F93624-9797-4AB7-A64C-236987726E23}"/>
    <dgm:cxn modelId="{B5E23F8A-B70B-4F1D-A8CC-D58EB4C163BE}" type="presOf" srcId="{80123442-E028-4AE8-BE9C-AC814979014E}" destId="{BF4CB248-AAF4-46FB-8968-026DD6FC4218}" srcOrd="0" destOrd="0" presId="urn:microsoft.com/office/officeart/2005/8/layout/pList2"/>
    <dgm:cxn modelId="{2CF6F2B8-1267-45DC-9FB4-0AEDA6CA6694}" srcId="{CE6AF14A-89EE-4BD6-AD81-9D4CF3E65F76}" destId="{C6BE5DA0-0FB0-4243-AFBB-CF0755B2D37B}" srcOrd="0" destOrd="0" parTransId="{A5ABA811-A3A9-468B-980D-E458F5E2BA89}" sibTransId="{E445058C-875C-4A75-8EE7-236DF4B6C7F2}"/>
    <dgm:cxn modelId="{3AFD56F2-18BC-41B9-B918-2C10D4C70980}" type="presOf" srcId="{73F93624-9797-4AB7-A64C-236987726E23}" destId="{7664B8B1-783E-49B1-8A8A-74A88698A2D5}" srcOrd="0" destOrd="0" presId="urn:microsoft.com/office/officeart/2005/8/layout/pList2"/>
    <dgm:cxn modelId="{0EAA38F9-DF29-4191-939F-012E8C06798E}" type="presOf" srcId="{E445058C-875C-4A75-8EE7-236DF4B6C7F2}" destId="{16CDBD12-F4A9-4059-8CA5-70F421E125EC}" srcOrd="0" destOrd="0" presId="urn:microsoft.com/office/officeart/2005/8/layout/pList2"/>
    <dgm:cxn modelId="{B50A97FE-02FC-4042-AA00-FAEBFF6DED4B}" type="presOf" srcId="{CE6AF14A-89EE-4BD6-AD81-9D4CF3E65F76}" destId="{11D7DBEF-595E-4F3E-9275-E0C963872B81}" srcOrd="0" destOrd="0" presId="urn:microsoft.com/office/officeart/2005/8/layout/pList2"/>
    <dgm:cxn modelId="{DD635131-963D-40B2-87E6-4D9DB2DE117E}" type="presParOf" srcId="{11D7DBEF-595E-4F3E-9275-E0C963872B81}" destId="{1EF17762-B78B-4BFD-8C93-97355EDD8445}" srcOrd="0" destOrd="0" presId="urn:microsoft.com/office/officeart/2005/8/layout/pList2"/>
    <dgm:cxn modelId="{65768D28-7D5A-4630-84C0-2DD071FBBEAB}" type="presParOf" srcId="{11D7DBEF-595E-4F3E-9275-E0C963872B81}" destId="{700D0E2F-B32C-4EBA-B806-258B6A9CB2AE}" srcOrd="1" destOrd="0" presId="urn:microsoft.com/office/officeart/2005/8/layout/pList2"/>
    <dgm:cxn modelId="{B44E4FE2-C6AD-43D3-837D-D42069134DFB}" type="presParOf" srcId="{700D0E2F-B32C-4EBA-B806-258B6A9CB2AE}" destId="{4BAE026A-A435-4A45-BC6E-ED0C2743C077}" srcOrd="0" destOrd="0" presId="urn:microsoft.com/office/officeart/2005/8/layout/pList2"/>
    <dgm:cxn modelId="{7C31AD53-F32D-4E4D-B731-A93E1EA62263}" type="presParOf" srcId="{4BAE026A-A435-4A45-BC6E-ED0C2743C077}" destId="{ACC4A4F4-84CB-4783-884A-9444C35D6F9C}" srcOrd="0" destOrd="0" presId="urn:microsoft.com/office/officeart/2005/8/layout/pList2"/>
    <dgm:cxn modelId="{939DDF37-F609-4EE6-8133-17DC7672C2A5}" type="presParOf" srcId="{4BAE026A-A435-4A45-BC6E-ED0C2743C077}" destId="{EFE016B0-76B1-43B5-8543-B53E206ADD40}" srcOrd="1" destOrd="0" presId="urn:microsoft.com/office/officeart/2005/8/layout/pList2"/>
    <dgm:cxn modelId="{CC1CEA06-0C39-4794-82C8-955E3344818F}" type="presParOf" srcId="{4BAE026A-A435-4A45-BC6E-ED0C2743C077}" destId="{35393AFD-85D1-4AA0-9B0F-604BE46F37B6}" srcOrd="2" destOrd="0" presId="urn:microsoft.com/office/officeart/2005/8/layout/pList2"/>
    <dgm:cxn modelId="{A8DCE208-C933-4A1A-9A8E-25B5CF3E2C87}" type="presParOf" srcId="{700D0E2F-B32C-4EBA-B806-258B6A9CB2AE}" destId="{16CDBD12-F4A9-4059-8CA5-70F421E125EC}" srcOrd="1" destOrd="0" presId="urn:microsoft.com/office/officeart/2005/8/layout/pList2"/>
    <dgm:cxn modelId="{0292D02A-CA9E-4A10-B8C7-31DADB4504EE}" type="presParOf" srcId="{700D0E2F-B32C-4EBA-B806-258B6A9CB2AE}" destId="{32F279BA-9A2F-410C-B00B-9B22B5B54A1B}" srcOrd="2" destOrd="0" presId="urn:microsoft.com/office/officeart/2005/8/layout/pList2"/>
    <dgm:cxn modelId="{888CF91E-7B1B-4104-9457-852829E36B74}" type="presParOf" srcId="{32F279BA-9A2F-410C-B00B-9B22B5B54A1B}" destId="{093EBCA2-19D3-4AD7-992F-8B51CE8C968F}" srcOrd="0" destOrd="0" presId="urn:microsoft.com/office/officeart/2005/8/layout/pList2"/>
    <dgm:cxn modelId="{0FA548D8-9F37-475A-8290-07B1D4B2DB1A}" type="presParOf" srcId="{32F279BA-9A2F-410C-B00B-9B22B5B54A1B}" destId="{2B593A5C-2789-4F8A-98C7-92FFFF396FF9}" srcOrd="1" destOrd="0" presId="urn:microsoft.com/office/officeart/2005/8/layout/pList2"/>
    <dgm:cxn modelId="{05D44782-2E10-4064-83BD-048ABC609F59}" type="presParOf" srcId="{32F279BA-9A2F-410C-B00B-9B22B5B54A1B}" destId="{FAB097C0-C4DE-4575-B20A-B7BA0E780C49}" srcOrd="2" destOrd="0" presId="urn:microsoft.com/office/officeart/2005/8/layout/pList2"/>
    <dgm:cxn modelId="{647B68F4-B48F-4829-A7FB-759F02D657AE}" type="presParOf" srcId="{700D0E2F-B32C-4EBA-B806-258B6A9CB2AE}" destId="{7664B8B1-783E-49B1-8A8A-74A88698A2D5}" srcOrd="3" destOrd="0" presId="urn:microsoft.com/office/officeart/2005/8/layout/pList2"/>
    <dgm:cxn modelId="{8EE0981F-F818-4C17-B0A6-AF898BDE0CE3}" type="presParOf" srcId="{700D0E2F-B32C-4EBA-B806-258B6A9CB2AE}" destId="{F14D8859-E5BF-409E-96DD-FEDF7965D3EB}" srcOrd="4" destOrd="0" presId="urn:microsoft.com/office/officeart/2005/8/layout/pList2"/>
    <dgm:cxn modelId="{3B2B9096-7649-49C9-B679-DCDC05CBE2C2}" type="presParOf" srcId="{F14D8859-E5BF-409E-96DD-FEDF7965D3EB}" destId="{BF4CB248-AAF4-46FB-8968-026DD6FC4218}" srcOrd="0" destOrd="0" presId="urn:microsoft.com/office/officeart/2005/8/layout/pList2"/>
    <dgm:cxn modelId="{743BC10B-0B84-4EFD-B265-9BBBE6B7F912}" type="presParOf" srcId="{F14D8859-E5BF-409E-96DD-FEDF7965D3EB}" destId="{987DCA3D-E45F-495C-AA37-16BDF4E48607}" srcOrd="1" destOrd="0" presId="urn:microsoft.com/office/officeart/2005/8/layout/pList2"/>
    <dgm:cxn modelId="{F1576D98-8744-4887-95B9-B76E25E21EE7}" type="presParOf" srcId="{F14D8859-E5BF-409E-96DD-FEDF7965D3EB}" destId="{E7BFBD3C-E937-4A57-8FA5-5ACDDA392BB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09CC43-4B86-4B3E-82B2-5B2C55E3DBF7}"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05C58F8F-8EDC-4E76-BBEE-C70D88D2A7BD}">
      <dgm:prSet phldrT="[Text]" custT="1"/>
      <dgm:spPr/>
      <dgm:t>
        <a:bodyPr/>
        <a:lstStyle/>
        <a:p>
          <a:r>
            <a:rPr lang="es-US" sz="1600" b="1" u="none" noProof="0" dirty="0">
              <a:uFill>
                <a:solidFill>
                  <a:srgbClr val="000000"/>
                </a:solidFill>
              </a:uFill>
              <a:latin typeface="+mn-lt"/>
              <a:cs typeface="Calibri"/>
            </a:rPr>
            <a:t>C</a:t>
          </a:r>
          <a:r>
            <a:rPr lang="es-US" sz="1600" b="1" u="none" spc="-10" noProof="0" dirty="0">
              <a:uFill>
                <a:solidFill>
                  <a:srgbClr val="000000"/>
                </a:solidFill>
              </a:uFill>
              <a:latin typeface="+mn-lt"/>
              <a:cs typeface="Calibri"/>
            </a:rPr>
            <a:t>entros </a:t>
          </a:r>
          <a:r>
            <a:rPr lang="es-US" sz="1600" b="1" u="none" noProof="0" dirty="0">
              <a:uFill>
                <a:solidFill>
                  <a:srgbClr val="000000"/>
                </a:solidFill>
              </a:uFill>
              <a:latin typeface="+mn-lt"/>
              <a:cs typeface="Calibri"/>
            </a:rPr>
            <a:t>de </a:t>
          </a:r>
          <a:r>
            <a:rPr lang="es-US" sz="1600" b="1" u="none" noProof="0" dirty="0">
              <a:latin typeface="+mn-lt"/>
              <a:cs typeface="Calibri"/>
            </a:rPr>
            <a:t> I</a:t>
          </a:r>
          <a:r>
            <a:rPr lang="es-US" sz="1600" b="1" u="none" spc="-10" noProof="0" dirty="0">
              <a:uFill>
                <a:solidFill>
                  <a:srgbClr val="000000"/>
                </a:solidFill>
              </a:uFill>
              <a:latin typeface="+mn-lt"/>
              <a:cs typeface="Calibri"/>
            </a:rPr>
            <a:t>nnovación</a:t>
          </a:r>
          <a:endParaRPr lang="es-US" sz="1600" b="1" u="none" noProof="0" dirty="0">
            <a:latin typeface="+mn-lt"/>
          </a:endParaRPr>
        </a:p>
      </dgm:t>
    </dgm:pt>
    <dgm:pt modelId="{BABA27F0-F1D9-4B2E-BB2F-9347B25A78A1}" type="parTrans" cxnId="{8B69FD8B-4EE5-420E-AF11-C9BE1B7BF4E1}">
      <dgm:prSet/>
      <dgm:spPr/>
      <dgm:t>
        <a:bodyPr/>
        <a:lstStyle/>
        <a:p>
          <a:endParaRPr lang="es-US" sz="1400" noProof="0" dirty="0">
            <a:latin typeface="+mn-lt"/>
          </a:endParaRPr>
        </a:p>
      </dgm:t>
    </dgm:pt>
    <dgm:pt modelId="{994313DB-C484-431D-AEA0-5E59ADCA0E06}" type="sibTrans" cxnId="{8B69FD8B-4EE5-420E-AF11-C9BE1B7BF4E1}">
      <dgm:prSet/>
      <dgm:spPr/>
      <dgm:t>
        <a:bodyPr/>
        <a:lstStyle/>
        <a:p>
          <a:endParaRPr lang="es-US" sz="1400" noProof="0" dirty="0">
            <a:latin typeface="+mn-lt"/>
          </a:endParaRPr>
        </a:p>
      </dgm:t>
    </dgm:pt>
    <dgm:pt modelId="{D0A3E773-8C2E-4AC2-9A2C-105AFFE8C471}">
      <dgm:prSet phldrT="[Text]" custT="1"/>
      <dgm:spPr/>
      <dgm:t>
        <a:bodyPr/>
        <a:lstStyle/>
        <a:p>
          <a:r>
            <a:rPr lang="es-US" sz="1400" noProof="0" dirty="0">
              <a:latin typeface="+mn-lt"/>
            </a:rPr>
            <a:t>Entrenamiento Modelo Canvas de Negocios</a:t>
          </a:r>
        </a:p>
      </dgm:t>
    </dgm:pt>
    <dgm:pt modelId="{334B9193-1FC6-48BF-AB26-5A0CEC5C90BC}" type="parTrans" cxnId="{5691E0A1-5A6B-42C9-807B-A49D8240ADD2}">
      <dgm:prSet/>
      <dgm:spPr/>
      <dgm:t>
        <a:bodyPr/>
        <a:lstStyle/>
        <a:p>
          <a:endParaRPr lang="es-US" sz="1400" noProof="0" dirty="0">
            <a:latin typeface="+mn-lt"/>
          </a:endParaRPr>
        </a:p>
      </dgm:t>
    </dgm:pt>
    <dgm:pt modelId="{9A70BA2A-0F5D-4229-AF2C-8F93F27C1C62}" type="sibTrans" cxnId="{5691E0A1-5A6B-42C9-807B-A49D8240ADD2}">
      <dgm:prSet/>
      <dgm:spPr/>
      <dgm:t>
        <a:bodyPr/>
        <a:lstStyle/>
        <a:p>
          <a:endParaRPr lang="es-US" sz="1400" noProof="0" dirty="0">
            <a:latin typeface="+mn-lt"/>
          </a:endParaRPr>
        </a:p>
      </dgm:t>
    </dgm:pt>
    <dgm:pt modelId="{B568771A-F8C3-4AF1-BFD2-887F58B1A508}">
      <dgm:prSet phldrT="[Text]" custT="1"/>
      <dgm:spPr/>
      <dgm:t>
        <a:bodyPr/>
        <a:lstStyle/>
        <a:p>
          <a:r>
            <a:rPr lang="es-US" sz="1600" b="1" u="none" spc="-5" noProof="0" dirty="0">
              <a:uFill>
                <a:solidFill>
                  <a:srgbClr val="000000"/>
                </a:solidFill>
              </a:uFill>
              <a:latin typeface="+mn-lt"/>
              <a:cs typeface="Calibri"/>
            </a:rPr>
            <a:t>Vinculación </a:t>
          </a:r>
          <a:r>
            <a:rPr lang="es-US" sz="1600" b="1" u="none" noProof="0" dirty="0">
              <a:uFill>
                <a:solidFill>
                  <a:srgbClr val="000000"/>
                </a:solidFill>
              </a:uFill>
              <a:latin typeface="+mn-lt"/>
              <a:cs typeface="Calibri"/>
            </a:rPr>
            <a:t>a </a:t>
          </a:r>
          <a:r>
            <a:rPr lang="es-US" sz="1600" b="1" u="none" noProof="0" dirty="0">
              <a:latin typeface="+mn-lt"/>
              <a:cs typeface="Calibri"/>
            </a:rPr>
            <a:t> </a:t>
          </a:r>
          <a:r>
            <a:rPr lang="es-US" sz="1600" b="1" u="none" spc="-5" noProof="0" dirty="0">
              <a:uFill>
                <a:solidFill>
                  <a:srgbClr val="000000"/>
                </a:solidFill>
              </a:uFill>
              <a:latin typeface="+mn-lt"/>
              <a:cs typeface="Calibri"/>
            </a:rPr>
            <a:t>opor</a:t>
          </a:r>
          <a:r>
            <a:rPr lang="es-US" sz="1600" b="1" u="none" spc="-10" noProof="0" dirty="0">
              <a:uFill>
                <a:solidFill>
                  <a:srgbClr val="000000"/>
                </a:solidFill>
              </a:uFill>
              <a:latin typeface="+mn-lt"/>
              <a:cs typeface="Calibri"/>
            </a:rPr>
            <a:t>t</a:t>
          </a:r>
          <a:r>
            <a:rPr lang="es-US" sz="1600" b="1" u="none" spc="-5" noProof="0" dirty="0">
              <a:uFill>
                <a:solidFill>
                  <a:srgbClr val="000000"/>
                </a:solidFill>
              </a:uFill>
              <a:latin typeface="+mn-lt"/>
              <a:cs typeface="Calibri"/>
            </a:rPr>
            <a:t>u</a:t>
          </a:r>
          <a:r>
            <a:rPr lang="es-US" sz="1600" b="1" u="none" noProof="0" dirty="0">
              <a:uFill>
                <a:solidFill>
                  <a:srgbClr val="000000"/>
                </a:solidFill>
              </a:uFill>
              <a:latin typeface="+mn-lt"/>
              <a:cs typeface="Calibri"/>
            </a:rPr>
            <a:t>n</a:t>
          </a:r>
          <a:r>
            <a:rPr lang="es-US" sz="1600" b="1" u="none" spc="-5" noProof="0" dirty="0">
              <a:uFill>
                <a:solidFill>
                  <a:srgbClr val="000000"/>
                </a:solidFill>
              </a:uFill>
              <a:latin typeface="+mn-lt"/>
              <a:cs typeface="Calibri"/>
            </a:rPr>
            <a:t>ida</a:t>
          </a:r>
          <a:r>
            <a:rPr lang="es-US" sz="1600" b="1" u="none" noProof="0" dirty="0">
              <a:uFill>
                <a:solidFill>
                  <a:srgbClr val="000000"/>
                </a:solidFill>
              </a:uFill>
              <a:latin typeface="+mn-lt"/>
              <a:cs typeface="Calibri"/>
            </a:rPr>
            <a:t>des</a:t>
          </a:r>
          <a:r>
            <a:rPr lang="es-US" sz="1400" b="1" u="none" noProof="0" dirty="0">
              <a:uFill>
                <a:solidFill>
                  <a:srgbClr val="000000"/>
                </a:solidFill>
              </a:uFill>
              <a:latin typeface="+mn-lt"/>
              <a:cs typeface="Calibri"/>
            </a:rPr>
            <a:t> </a:t>
          </a:r>
          <a:r>
            <a:rPr lang="es-US" sz="1400" b="1" u="none" noProof="0" dirty="0">
              <a:latin typeface="+mn-lt"/>
              <a:cs typeface="Calibri"/>
            </a:rPr>
            <a:t> </a:t>
          </a:r>
          <a:r>
            <a:rPr lang="es-US" sz="1600" b="1" u="none" spc="-10" noProof="0" dirty="0">
              <a:uFill>
                <a:solidFill>
                  <a:srgbClr val="000000"/>
                </a:solidFill>
              </a:uFill>
              <a:latin typeface="+mn-lt"/>
              <a:cs typeface="Calibri"/>
            </a:rPr>
            <a:t>económicas</a:t>
          </a:r>
          <a:endParaRPr lang="es-US" sz="1600" b="1" u="none" noProof="0" dirty="0">
            <a:latin typeface="+mn-lt"/>
          </a:endParaRPr>
        </a:p>
      </dgm:t>
    </dgm:pt>
    <dgm:pt modelId="{17BB9C9C-AE0E-4B67-82C4-A69CBA4351E0}" type="parTrans" cxnId="{3195A70F-A40C-461E-8BBE-0A25A802C680}">
      <dgm:prSet/>
      <dgm:spPr/>
      <dgm:t>
        <a:bodyPr/>
        <a:lstStyle/>
        <a:p>
          <a:endParaRPr lang="es-US" sz="1400" noProof="0" dirty="0">
            <a:latin typeface="+mn-lt"/>
          </a:endParaRPr>
        </a:p>
      </dgm:t>
    </dgm:pt>
    <dgm:pt modelId="{BFAF9E8C-FC40-41B9-BC0C-47A49FD3BAF5}" type="sibTrans" cxnId="{3195A70F-A40C-461E-8BBE-0A25A802C680}">
      <dgm:prSet/>
      <dgm:spPr/>
      <dgm:t>
        <a:bodyPr/>
        <a:lstStyle/>
        <a:p>
          <a:endParaRPr lang="es-US" sz="1400" noProof="0" dirty="0">
            <a:latin typeface="+mn-lt"/>
          </a:endParaRPr>
        </a:p>
      </dgm:t>
    </dgm:pt>
    <dgm:pt modelId="{276B879A-2B4A-417B-907F-CA91D7B6A890}">
      <dgm:prSet phldrT="[Text]" custT="1"/>
      <dgm:spPr/>
      <dgm:t>
        <a:bodyPr/>
        <a:lstStyle/>
        <a:p>
          <a:r>
            <a:rPr lang="es-US" sz="1400" spc="-5" noProof="0" dirty="0">
              <a:latin typeface="+mn-lt"/>
              <a:cs typeface="Arial"/>
            </a:rPr>
            <a:t>Acceso a</a:t>
          </a:r>
          <a:r>
            <a:rPr lang="es-US" sz="1400" spc="-55" noProof="0" dirty="0">
              <a:latin typeface="+mn-lt"/>
              <a:cs typeface="Arial"/>
            </a:rPr>
            <a:t> </a:t>
          </a:r>
          <a:r>
            <a:rPr lang="es-US" sz="1400" spc="-5" noProof="0" dirty="0">
              <a:latin typeface="+mn-lt"/>
              <a:cs typeface="Arial"/>
            </a:rPr>
            <a:t>incentivos  económicos y</a:t>
          </a:r>
          <a:r>
            <a:rPr lang="es-US" sz="1400" spc="-60" noProof="0" dirty="0">
              <a:latin typeface="+mn-lt"/>
              <a:cs typeface="Arial"/>
            </a:rPr>
            <a:t> </a:t>
          </a:r>
          <a:r>
            <a:rPr lang="es-US" sz="1400" spc="-5" noProof="0" dirty="0">
              <a:latin typeface="+mn-lt"/>
              <a:cs typeface="Arial"/>
            </a:rPr>
            <a:t>micro  créditos.</a:t>
          </a:r>
          <a:endParaRPr lang="es-US" sz="1400" noProof="0" dirty="0">
            <a:latin typeface="+mn-lt"/>
          </a:endParaRPr>
        </a:p>
      </dgm:t>
    </dgm:pt>
    <dgm:pt modelId="{FEDD4D20-0474-4C67-A917-10FBC043DCB5}" type="parTrans" cxnId="{9DCEB35C-A75E-4676-9CC1-92453112CE81}">
      <dgm:prSet/>
      <dgm:spPr/>
      <dgm:t>
        <a:bodyPr/>
        <a:lstStyle/>
        <a:p>
          <a:endParaRPr lang="es-US" sz="1400" noProof="0" dirty="0">
            <a:latin typeface="+mn-lt"/>
          </a:endParaRPr>
        </a:p>
      </dgm:t>
    </dgm:pt>
    <dgm:pt modelId="{F1856925-2A1C-4C7C-8EEB-B023BB0CAAE2}" type="sibTrans" cxnId="{9DCEB35C-A75E-4676-9CC1-92453112CE81}">
      <dgm:prSet/>
      <dgm:spPr/>
      <dgm:t>
        <a:bodyPr/>
        <a:lstStyle/>
        <a:p>
          <a:endParaRPr lang="es-US" sz="1400" noProof="0" dirty="0">
            <a:latin typeface="+mn-lt"/>
          </a:endParaRPr>
        </a:p>
      </dgm:t>
    </dgm:pt>
    <dgm:pt modelId="{8E15C74A-87E0-4A9E-B48A-39F9FB17A44E}">
      <dgm:prSet phldrT="[Text]" custT="1"/>
      <dgm:spPr/>
      <dgm:t>
        <a:bodyPr/>
        <a:lstStyle/>
        <a:p>
          <a:r>
            <a:rPr lang="es-US" sz="1400" noProof="0" dirty="0">
              <a:latin typeface="+mn-lt"/>
            </a:rPr>
            <a:t>Entrenamiento en manejo de finanzas.</a:t>
          </a:r>
        </a:p>
      </dgm:t>
    </dgm:pt>
    <dgm:pt modelId="{9566C1F6-28FA-4954-94A8-62485E500250}" type="parTrans" cxnId="{C70E9F23-0467-43D7-95FE-D03AF0DC1264}">
      <dgm:prSet/>
      <dgm:spPr/>
      <dgm:t>
        <a:bodyPr/>
        <a:lstStyle/>
        <a:p>
          <a:endParaRPr lang="es-US" sz="1400" noProof="0" dirty="0">
            <a:latin typeface="+mn-lt"/>
          </a:endParaRPr>
        </a:p>
      </dgm:t>
    </dgm:pt>
    <dgm:pt modelId="{ED366B9D-109F-4486-970C-9F1249451ECC}" type="sibTrans" cxnId="{C70E9F23-0467-43D7-95FE-D03AF0DC1264}">
      <dgm:prSet/>
      <dgm:spPr/>
      <dgm:t>
        <a:bodyPr/>
        <a:lstStyle/>
        <a:p>
          <a:endParaRPr lang="es-US" sz="1400" noProof="0" dirty="0">
            <a:latin typeface="+mn-lt"/>
          </a:endParaRPr>
        </a:p>
      </dgm:t>
    </dgm:pt>
    <dgm:pt modelId="{C44DC59E-47EA-4A45-ABE5-FC8278159929}">
      <dgm:prSet phldrT="[Text]" custT="1"/>
      <dgm:spPr/>
      <dgm:t>
        <a:bodyPr/>
        <a:lstStyle/>
        <a:p>
          <a:r>
            <a:rPr lang="es-US" sz="1400" noProof="0" dirty="0">
              <a:latin typeface="+mn-lt"/>
            </a:rPr>
            <a:t>Directorio de Emprendedoras en Redes Sociales.</a:t>
          </a:r>
        </a:p>
      </dgm:t>
    </dgm:pt>
    <dgm:pt modelId="{BF94015E-848F-46FF-850F-47BDC7FF4A74}" type="parTrans" cxnId="{A1020B31-CFFB-45F9-9FBA-DC9CA9F9184A}">
      <dgm:prSet/>
      <dgm:spPr/>
      <dgm:t>
        <a:bodyPr/>
        <a:lstStyle/>
        <a:p>
          <a:endParaRPr lang="es-US" sz="1400" noProof="0" dirty="0">
            <a:latin typeface="+mn-lt"/>
          </a:endParaRPr>
        </a:p>
      </dgm:t>
    </dgm:pt>
    <dgm:pt modelId="{F5771286-23C9-4392-B9DE-5A326A6C6F1E}" type="sibTrans" cxnId="{A1020B31-CFFB-45F9-9FBA-DC9CA9F9184A}">
      <dgm:prSet/>
      <dgm:spPr/>
      <dgm:t>
        <a:bodyPr/>
        <a:lstStyle/>
        <a:p>
          <a:endParaRPr lang="es-US" sz="1400" noProof="0" dirty="0">
            <a:latin typeface="+mn-lt"/>
          </a:endParaRPr>
        </a:p>
      </dgm:t>
    </dgm:pt>
    <dgm:pt modelId="{DA54AAAD-8CC3-474E-A027-DCA7A86A174F}">
      <dgm:prSet phldrT="[Text]" custT="1"/>
      <dgm:spPr/>
      <dgm:t>
        <a:bodyPr/>
        <a:lstStyle/>
        <a:p>
          <a:r>
            <a:rPr lang="es-US" sz="1400" noProof="0" dirty="0">
              <a:latin typeface="+mn-lt"/>
            </a:rPr>
            <a:t>Mentoreo de Mujeres Emprendedoras (Redes)</a:t>
          </a:r>
        </a:p>
      </dgm:t>
    </dgm:pt>
    <dgm:pt modelId="{C10C4CA9-DDB6-46E0-801B-71938B5A1A70}" type="sibTrans" cxnId="{FDD8C911-88BE-44ED-8C99-2F23E32FECD0}">
      <dgm:prSet/>
      <dgm:spPr/>
      <dgm:t>
        <a:bodyPr/>
        <a:lstStyle/>
        <a:p>
          <a:endParaRPr lang="es-US" sz="1400" noProof="0" dirty="0">
            <a:latin typeface="+mn-lt"/>
          </a:endParaRPr>
        </a:p>
      </dgm:t>
    </dgm:pt>
    <dgm:pt modelId="{2EB8F7B7-24CC-4E57-9923-29E623EC0D8C}" type="parTrans" cxnId="{FDD8C911-88BE-44ED-8C99-2F23E32FECD0}">
      <dgm:prSet/>
      <dgm:spPr/>
      <dgm:t>
        <a:bodyPr/>
        <a:lstStyle/>
        <a:p>
          <a:endParaRPr lang="es-US" sz="1400" noProof="0" dirty="0">
            <a:latin typeface="+mn-lt"/>
          </a:endParaRPr>
        </a:p>
      </dgm:t>
    </dgm:pt>
    <dgm:pt modelId="{22ABA75C-437F-46D8-8C17-DE44CF8F9AB0}">
      <dgm:prSet phldrT="[Text]" custT="1"/>
      <dgm:spPr/>
      <dgm:t>
        <a:bodyPr/>
        <a:lstStyle/>
        <a:p>
          <a:r>
            <a:rPr lang="es-US" sz="1400" noProof="0" dirty="0">
              <a:latin typeface="+mn-lt"/>
            </a:rPr>
            <a:t>Discurso y presentación para lanzamiento de negocio</a:t>
          </a:r>
        </a:p>
      </dgm:t>
    </dgm:pt>
    <dgm:pt modelId="{A7B787DC-BE07-4D49-B05C-8C02F611B201}" type="sibTrans" cxnId="{DAB0232D-ABCA-445B-ADB9-7D4266BE01D2}">
      <dgm:prSet/>
      <dgm:spPr/>
      <dgm:t>
        <a:bodyPr/>
        <a:lstStyle/>
        <a:p>
          <a:endParaRPr lang="es-US" sz="1400" noProof="0" dirty="0">
            <a:latin typeface="+mn-lt"/>
          </a:endParaRPr>
        </a:p>
      </dgm:t>
    </dgm:pt>
    <dgm:pt modelId="{0D1C654E-7923-44C6-BB52-DF8F1B51CF1A}" type="parTrans" cxnId="{DAB0232D-ABCA-445B-ADB9-7D4266BE01D2}">
      <dgm:prSet/>
      <dgm:spPr/>
      <dgm:t>
        <a:bodyPr/>
        <a:lstStyle/>
        <a:p>
          <a:endParaRPr lang="es-US" sz="1400" noProof="0" dirty="0">
            <a:latin typeface="+mn-lt"/>
          </a:endParaRPr>
        </a:p>
      </dgm:t>
    </dgm:pt>
    <dgm:pt modelId="{F8278503-B873-488B-B648-E29158062A79}" type="pres">
      <dgm:prSet presAssocID="{8809CC43-4B86-4B3E-82B2-5B2C55E3DBF7}" presName="Name0" presStyleCnt="0">
        <dgm:presLayoutVars>
          <dgm:dir/>
          <dgm:animLvl val="lvl"/>
          <dgm:resizeHandles/>
        </dgm:presLayoutVars>
      </dgm:prSet>
      <dgm:spPr/>
    </dgm:pt>
    <dgm:pt modelId="{2898F588-BFB3-4905-AFFE-DF86E36DA01C}" type="pres">
      <dgm:prSet presAssocID="{05C58F8F-8EDC-4E76-BBEE-C70D88D2A7BD}" presName="linNode" presStyleCnt="0"/>
      <dgm:spPr/>
    </dgm:pt>
    <dgm:pt modelId="{0B7F2B85-1A4E-44DF-BB1D-18E85ABC2699}" type="pres">
      <dgm:prSet presAssocID="{05C58F8F-8EDC-4E76-BBEE-C70D88D2A7BD}" presName="parentShp" presStyleLbl="node1" presStyleIdx="0" presStyleCnt="2" custScaleX="75000">
        <dgm:presLayoutVars>
          <dgm:bulletEnabled val="1"/>
        </dgm:presLayoutVars>
      </dgm:prSet>
      <dgm:spPr/>
    </dgm:pt>
    <dgm:pt modelId="{C835C8B0-616D-4684-AEE0-14EE80D028B8}" type="pres">
      <dgm:prSet presAssocID="{05C58F8F-8EDC-4E76-BBEE-C70D88D2A7BD}" presName="childShp" presStyleLbl="bgAccFollowNode1" presStyleIdx="0" presStyleCnt="2">
        <dgm:presLayoutVars>
          <dgm:bulletEnabled val="1"/>
        </dgm:presLayoutVars>
      </dgm:prSet>
      <dgm:spPr/>
    </dgm:pt>
    <dgm:pt modelId="{4B50A46B-5204-433E-B581-79835606CB38}" type="pres">
      <dgm:prSet presAssocID="{994313DB-C484-431D-AEA0-5E59ADCA0E06}" presName="spacing" presStyleCnt="0"/>
      <dgm:spPr/>
    </dgm:pt>
    <dgm:pt modelId="{1C830756-1E84-4C6F-8C6C-1178938ED762}" type="pres">
      <dgm:prSet presAssocID="{B568771A-F8C3-4AF1-BFD2-887F58B1A508}" presName="linNode" presStyleCnt="0"/>
      <dgm:spPr/>
    </dgm:pt>
    <dgm:pt modelId="{A3A77039-22B2-4C0D-BB14-651D3E5E1C84}" type="pres">
      <dgm:prSet presAssocID="{B568771A-F8C3-4AF1-BFD2-887F58B1A508}" presName="parentShp" presStyleLbl="node1" presStyleIdx="1" presStyleCnt="2" custScaleX="75000">
        <dgm:presLayoutVars>
          <dgm:bulletEnabled val="1"/>
        </dgm:presLayoutVars>
      </dgm:prSet>
      <dgm:spPr/>
    </dgm:pt>
    <dgm:pt modelId="{5100A155-8245-4150-8265-B1C465B62C16}" type="pres">
      <dgm:prSet presAssocID="{B568771A-F8C3-4AF1-BFD2-887F58B1A508}" presName="childShp" presStyleLbl="bgAccFollowNode1" presStyleIdx="1" presStyleCnt="2">
        <dgm:presLayoutVars>
          <dgm:bulletEnabled val="1"/>
        </dgm:presLayoutVars>
      </dgm:prSet>
      <dgm:spPr/>
    </dgm:pt>
  </dgm:ptLst>
  <dgm:cxnLst>
    <dgm:cxn modelId="{3195A70F-A40C-461E-8BBE-0A25A802C680}" srcId="{8809CC43-4B86-4B3E-82B2-5B2C55E3DBF7}" destId="{B568771A-F8C3-4AF1-BFD2-887F58B1A508}" srcOrd="1" destOrd="0" parTransId="{17BB9C9C-AE0E-4B67-82C4-A69CBA4351E0}" sibTransId="{BFAF9E8C-FC40-41B9-BC0C-47A49FD3BAF5}"/>
    <dgm:cxn modelId="{FDD8C911-88BE-44ED-8C99-2F23E32FECD0}" srcId="{05C58F8F-8EDC-4E76-BBEE-C70D88D2A7BD}" destId="{DA54AAAD-8CC3-474E-A027-DCA7A86A174F}" srcOrd="2" destOrd="0" parTransId="{2EB8F7B7-24CC-4E57-9923-29E623EC0D8C}" sibTransId="{C10C4CA9-DDB6-46E0-801B-71938B5A1A70}"/>
    <dgm:cxn modelId="{B5C96413-4EA9-46C7-95B5-233A08CBB235}" type="presOf" srcId="{05C58F8F-8EDC-4E76-BBEE-C70D88D2A7BD}" destId="{0B7F2B85-1A4E-44DF-BB1D-18E85ABC2699}" srcOrd="0" destOrd="0" presId="urn:microsoft.com/office/officeart/2005/8/layout/vList6"/>
    <dgm:cxn modelId="{93C09918-D74A-4689-9713-A04272315B27}" type="presOf" srcId="{276B879A-2B4A-417B-907F-CA91D7B6A890}" destId="{5100A155-8245-4150-8265-B1C465B62C16}" srcOrd="0" destOrd="0" presId="urn:microsoft.com/office/officeart/2005/8/layout/vList6"/>
    <dgm:cxn modelId="{C70E9F23-0467-43D7-95FE-D03AF0DC1264}" srcId="{B568771A-F8C3-4AF1-BFD2-887F58B1A508}" destId="{8E15C74A-87E0-4A9E-B48A-39F9FB17A44E}" srcOrd="1" destOrd="0" parTransId="{9566C1F6-28FA-4954-94A8-62485E500250}" sibTransId="{ED366B9D-109F-4486-970C-9F1249451ECC}"/>
    <dgm:cxn modelId="{15565529-00E4-465F-B6CD-6F8BC602562A}" type="presOf" srcId="{8809CC43-4B86-4B3E-82B2-5B2C55E3DBF7}" destId="{F8278503-B873-488B-B648-E29158062A79}" srcOrd="0" destOrd="0" presId="urn:microsoft.com/office/officeart/2005/8/layout/vList6"/>
    <dgm:cxn modelId="{DAB0232D-ABCA-445B-ADB9-7D4266BE01D2}" srcId="{05C58F8F-8EDC-4E76-BBEE-C70D88D2A7BD}" destId="{22ABA75C-437F-46D8-8C17-DE44CF8F9AB0}" srcOrd="1" destOrd="0" parTransId="{0D1C654E-7923-44C6-BB52-DF8F1B51CF1A}" sibTransId="{A7B787DC-BE07-4D49-B05C-8C02F611B201}"/>
    <dgm:cxn modelId="{A1020B31-CFFB-45F9-9FBA-DC9CA9F9184A}" srcId="{B568771A-F8C3-4AF1-BFD2-887F58B1A508}" destId="{C44DC59E-47EA-4A45-ABE5-FC8278159929}" srcOrd="2" destOrd="0" parTransId="{BF94015E-848F-46FF-850F-47BDC7FF4A74}" sibTransId="{F5771286-23C9-4392-B9DE-5A326A6C6F1E}"/>
    <dgm:cxn modelId="{28563155-8EB4-402C-809A-BA8218DEF6A8}" type="presOf" srcId="{8E15C74A-87E0-4A9E-B48A-39F9FB17A44E}" destId="{5100A155-8245-4150-8265-B1C465B62C16}" srcOrd="0" destOrd="1" presId="urn:microsoft.com/office/officeart/2005/8/layout/vList6"/>
    <dgm:cxn modelId="{9DCEB35C-A75E-4676-9CC1-92453112CE81}" srcId="{B568771A-F8C3-4AF1-BFD2-887F58B1A508}" destId="{276B879A-2B4A-417B-907F-CA91D7B6A890}" srcOrd="0" destOrd="0" parTransId="{FEDD4D20-0474-4C67-A917-10FBC043DCB5}" sibTransId="{F1856925-2A1C-4C7C-8EEB-B023BB0CAAE2}"/>
    <dgm:cxn modelId="{8B69FD8B-4EE5-420E-AF11-C9BE1B7BF4E1}" srcId="{8809CC43-4B86-4B3E-82B2-5B2C55E3DBF7}" destId="{05C58F8F-8EDC-4E76-BBEE-C70D88D2A7BD}" srcOrd="0" destOrd="0" parTransId="{BABA27F0-F1D9-4B2E-BB2F-9347B25A78A1}" sibTransId="{994313DB-C484-431D-AEA0-5E59ADCA0E06}"/>
    <dgm:cxn modelId="{5691E0A1-5A6B-42C9-807B-A49D8240ADD2}" srcId="{05C58F8F-8EDC-4E76-BBEE-C70D88D2A7BD}" destId="{D0A3E773-8C2E-4AC2-9A2C-105AFFE8C471}" srcOrd="0" destOrd="0" parTransId="{334B9193-1FC6-48BF-AB26-5A0CEC5C90BC}" sibTransId="{9A70BA2A-0F5D-4229-AF2C-8F93F27C1C62}"/>
    <dgm:cxn modelId="{99F6F6D0-77C0-4006-9D33-FF84076291A9}" type="presOf" srcId="{C44DC59E-47EA-4A45-ABE5-FC8278159929}" destId="{5100A155-8245-4150-8265-B1C465B62C16}" srcOrd="0" destOrd="2" presId="urn:microsoft.com/office/officeart/2005/8/layout/vList6"/>
    <dgm:cxn modelId="{A793E6D3-6DE0-4310-B003-66AECCB53001}" type="presOf" srcId="{DA54AAAD-8CC3-474E-A027-DCA7A86A174F}" destId="{C835C8B0-616D-4684-AEE0-14EE80D028B8}" srcOrd="0" destOrd="2" presId="urn:microsoft.com/office/officeart/2005/8/layout/vList6"/>
    <dgm:cxn modelId="{27B08BDC-9E33-407C-886C-C875F7641F2F}" type="presOf" srcId="{D0A3E773-8C2E-4AC2-9A2C-105AFFE8C471}" destId="{C835C8B0-616D-4684-AEE0-14EE80D028B8}" srcOrd="0" destOrd="0" presId="urn:microsoft.com/office/officeart/2005/8/layout/vList6"/>
    <dgm:cxn modelId="{2B3EC3F7-542F-41DC-B2C5-1EA16A382E3B}" type="presOf" srcId="{22ABA75C-437F-46D8-8C17-DE44CF8F9AB0}" destId="{C835C8B0-616D-4684-AEE0-14EE80D028B8}" srcOrd="0" destOrd="1" presId="urn:microsoft.com/office/officeart/2005/8/layout/vList6"/>
    <dgm:cxn modelId="{ABB3F1FE-AF19-4E0B-AF31-D21003635113}" type="presOf" srcId="{B568771A-F8C3-4AF1-BFD2-887F58B1A508}" destId="{A3A77039-22B2-4C0D-BB14-651D3E5E1C84}" srcOrd="0" destOrd="0" presId="urn:microsoft.com/office/officeart/2005/8/layout/vList6"/>
    <dgm:cxn modelId="{650FE1D6-0ECA-4F80-BF46-2DDE0AFDEBA5}" type="presParOf" srcId="{F8278503-B873-488B-B648-E29158062A79}" destId="{2898F588-BFB3-4905-AFFE-DF86E36DA01C}" srcOrd="0" destOrd="0" presId="urn:microsoft.com/office/officeart/2005/8/layout/vList6"/>
    <dgm:cxn modelId="{D2B1B2C0-38D5-4015-8235-9DCCCBF60990}" type="presParOf" srcId="{2898F588-BFB3-4905-AFFE-DF86E36DA01C}" destId="{0B7F2B85-1A4E-44DF-BB1D-18E85ABC2699}" srcOrd="0" destOrd="0" presId="urn:microsoft.com/office/officeart/2005/8/layout/vList6"/>
    <dgm:cxn modelId="{611A6E01-B48F-4C27-94CA-43C008055B5E}" type="presParOf" srcId="{2898F588-BFB3-4905-AFFE-DF86E36DA01C}" destId="{C835C8B0-616D-4684-AEE0-14EE80D028B8}" srcOrd="1" destOrd="0" presId="urn:microsoft.com/office/officeart/2005/8/layout/vList6"/>
    <dgm:cxn modelId="{6BB7566C-2130-47FF-BC48-C86F3BD1D709}" type="presParOf" srcId="{F8278503-B873-488B-B648-E29158062A79}" destId="{4B50A46B-5204-433E-B581-79835606CB38}" srcOrd="1" destOrd="0" presId="urn:microsoft.com/office/officeart/2005/8/layout/vList6"/>
    <dgm:cxn modelId="{7BDF8B62-AA56-4963-AC1A-35C19E22D827}" type="presParOf" srcId="{F8278503-B873-488B-B648-E29158062A79}" destId="{1C830756-1E84-4C6F-8C6C-1178938ED762}" srcOrd="2" destOrd="0" presId="urn:microsoft.com/office/officeart/2005/8/layout/vList6"/>
    <dgm:cxn modelId="{3356762C-8151-43DA-875C-865E61AFFF6B}" type="presParOf" srcId="{1C830756-1E84-4C6F-8C6C-1178938ED762}" destId="{A3A77039-22B2-4C0D-BB14-651D3E5E1C84}" srcOrd="0" destOrd="0" presId="urn:microsoft.com/office/officeart/2005/8/layout/vList6"/>
    <dgm:cxn modelId="{4E21DD1D-004B-4A2C-BB95-468255C38D8F}" type="presParOf" srcId="{1C830756-1E84-4C6F-8C6C-1178938ED762}" destId="{5100A155-8245-4150-8265-B1C465B62C1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B26EF6-C3B5-E541-A68B-12DD52CFD7F1}" type="doc">
      <dgm:prSet loTypeId="urn:microsoft.com/office/officeart/2005/8/layout/cycle3" loCatId="list" qsTypeId="urn:microsoft.com/office/officeart/2005/8/quickstyle/simple1" qsCatId="simple" csTypeId="urn:microsoft.com/office/officeart/2005/8/colors/colorful2" csCatId="colorful" phldr="1"/>
      <dgm:spPr/>
      <dgm:t>
        <a:bodyPr/>
        <a:lstStyle/>
        <a:p>
          <a:endParaRPr lang="es-ES"/>
        </a:p>
      </dgm:t>
    </dgm:pt>
    <dgm:pt modelId="{3FF83856-0F60-A842-A135-0FE65587F4B6}">
      <dgm:prSet phldrT="[Texto]"/>
      <dgm:spPr/>
      <dgm:t>
        <a:bodyPr/>
        <a:lstStyle/>
        <a:p>
          <a:r>
            <a:rPr lang="es-ES" dirty="0"/>
            <a:t>Participación</a:t>
          </a:r>
        </a:p>
      </dgm:t>
    </dgm:pt>
    <dgm:pt modelId="{D79F0B52-34A9-E547-A718-5847FA060F53}" type="parTrans" cxnId="{09B2E99F-039B-7145-AF38-F5EBE2D64A2B}">
      <dgm:prSet/>
      <dgm:spPr/>
      <dgm:t>
        <a:bodyPr/>
        <a:lstStyle/>
        <a:p>
          <a:endParaRPr lang="es-ES"/>
        </a:p>
      </dgm:t>
    </dgm:pt>
    <dgm:pt modelId="{EC6725DC-D851-A64C-B149-3167D9CBDC2E}" type="sibTrans" cxnId="{09B2E99F-039B-7145-AF38-F5EBE2D64A2B}">
      <dgm:prSet/>
      <dgm:spPr/>
      <dgm:t>
        <a:bodyPr/>
        <a:lstStyle/>
        <a:p>
          <a:endParaRPr lang="es-ES"/>
        </a:p>
      </dgm:t>
    </dgm:pt>
    <dgm:pt modelId="{79B72775-02AA-8A48-983D-3A1E55281BAC}">
      <dgm:prSet phldrT="[Texto]"/>
      <dgm:spPr/>
      <dgm:t>
        <a:bodyPr/>
        <a:lstStyle/>
        <a:p>
          <a:r>
            <a:rPr lang="es-ES" dirty="0"/>
            <a:t>Colaboración</a:t>
          </a:r>
        </a:p>
      </dgm:t>
    </dgm:pt>
    <dgm:pt modelId="{F2CA59AC-6E98-744C-BE47-36A05528D214}" type="parTrans" cxnId="{36F3FC13-81B4-4048-BE97-C22B168B0FFA}">
      <dgm:prSet/>
      <dgm:spPr/>
      <dgm:t>
        <a:bodyPr/>
        <a:lstStyle/>
        <a:p>
          <a:endParaRPr lang="es-ES"/>
        </a:p>
      </dgm:t>
    </dgm:pt>
    <dgm:pt modelId="{44DF7B64-5BD2-0D45-96EF-05A7E9F3A77F}" type="sibTrans" cxnId="{36F3FC13-81B4-4048-BE97-C22B168B0FFA}">
      <dgm:prSet/>
      <dgm:spPr/>
      <dgm:t>
        <a:bodyPr/>
        <a:lstStyle/>
        <a:p>
          <a:endParaRPr lang="es-ES"/>
        </a:p>
      </dgm:t>
    </dgm:pt>
    <dgm:pt modelId="{A8EBB61C-1309-AD48-B613-77D90233B842}">
      <dgm:prSet phldrT="[Texto]"/>
      <dgm:spPr/>
      <dgm:t>
        <a:bodyPr/>
        <a:lstStyle/>
        <a:p>
          <a:r>
            <a:rPr lang="es-ES" dirty="0"/>
            <a:t>Transparencia</a:t>
          </a:r>
        </a:p>
      </dgm:t>
    </dgm:pt>
    <dgm:pt modelId="{DCD849B1-961F-C24B-B48C-34BA33DA74FF}" type="parTrans" cxnId="{D870D438-C086-EE40-AADF-6E4FF56E92BD}">
      <dgm:prSet/>
      <dgm:spPr/>
      <dgm:t>
        <a:bodyPr/>
        <a:lstStyle/>
        <a:p>
          <a:endParaRPr lang="es-ES"/>
        </a:p>
      </dgm:t>
    </dgm:pt>
    <dgm:pt modelId="{B9ECE2E8-CA4C-6347-8903-68471801CE9D}" type="sibTrans" cxnId="{D870D438-C086-EE40-AADF-6E4FF56E92BD}">
      <dgm:prSet/>
      <dgm:spPr/>
      <dgm:t>
        <a:bodyPr/>
        <a:lstStyle/>
        <a:p>
          <a:endParaRPr lang="es-ES"/>
        </a:p>
      </dgm:t>
    </dgm:pt>
    <dgm:pt modelId="{DE5DF46E-40B5-114A-B504-871838B1047E}" type="pres">
      <dgm:prSet presAssocID="{74B26EF6-C3B5-E541-A68B-12DD52CFD7F1}" presName="Name0" presStyleCnt="0">
        <dgm:presLayoutVars>
          <dgm:dir/>
          <dgm:resizeHandles val="exact"/>
        </dgm:presLayoutVars>
      </dgm:prSet>
      <dgm:spPr/>
    </dgm:pt>
    <dgm:pt modelId="{4B26A689-A0E2-224E-A4C5-A4B0AABFB836}" type="pres">
      <dgm:prSet presAssocID="{74B26EF6-C3B5-E541-A68B-12DD52CFD7F1}" presName="cycle" presStyleCnt="0"/>
      <dgm:spPr/>
    </dgm:pt>
    <dgm:pt modelId="{4AB58DC9-FB98-724C-9AE4-6E7F822B8527}" type="pres">
      <dgm:prSet presAssocID="{3FF83856-0F60-A842-A135-0FE65587F4B6}" presName="nodeFirstNode" presStyleLbl="node1" presStyleIdx="0" presStyleCnt="3">
        <dgm:presLayoutVars>
          <dgm:bulletEnabled val="1"/>
        </dgm:presLayoutVars>
      </dgm:prSet>
      <dgm:spPr/>
    </dgm:pt>
    <dgm:pt modelId="{47244389-8DE4-7141-99B0-0C78881AC5FB}" type="pres">
      <dgm:prSet presAssocID="{EC6725DC-D851-A64C-B149-3167D9CBDC2E}" presName="sibTransFirstNode" presStyleLbl="bgShp" presStyleIdx="0" presStyleCnt="1"/>
      <dgm:spPr/>
    </dgm:pt>
    <dgm:pt modelId="{0DB9FAD1-0852-D446-9CB9-FADD320AA5A5}" type="pres">
      <dgm:prSet presAssocID="{79B72775-02AA-8A48-983D-3A1E55281BAC}" presName="nodeFollowingNodes" presStyleLbl="node1" presStyleIdx="1" presStyleCnt="3">
        <dgm:presLayoutVars>
          <dgm:bulletEnabled val="1"/>
        </dgm:presLayoutVars>
      </dgm:prSet>
      <dgm:spPr/>
    </dgm:pt>
    <dgm:pt modelId="{5BC6705D-DA73-504B-85B9-E14A14967C23}" type="pres">
      <dgm:prSet presAssocID="{A8EBB61C-1309-AD48-B613-77D90233B842}" presName="nodeFollowingNodes" presStyleLbl="node1" presStyleIdx="2" presStyleCnt="3">
        <dgm:presLayoutVars>
          <dgm:bulletEnabled val="1"/>
        </dgm:presLayoutVars>
      </dgm:prSet>
      <dgm:spPr/>
    </dgm:pt>
  </dgm:ptLst>
  <dgm:cxnLst>
    <dgm:cxn modelId="{36F3FC13-81B4-4048-BE97-C22B168B0FFA}" srcId="{74B26EF6-C3B5-E541-A68B-12DD52CFD7F1}" destId="{79B72775-02AA-8A48-983D-3A1E55281BAC}" srcOrd="1" destOrd="0" parTransId="{F2CA59AC-6E98-744C-BE47-36A05528D214}" sibTransId="{44DF7B64-5BD2-0D45-96EF-05A7E9F3A77F}"/>
    <dgm:cxn modelId="{3986E631-9EBD-B347-9D49-E6595F8E3C73}" type="presOf" srcId="{EC6725DC-D851-A64C-B149-3167D9CBDC2E}" destId="{47244389-8DE4-7141-99B0-0C78881AC5FB}" srcOrd="0" destOrd="0" presId="urn:microsoft.com/office/officeart/2005/8/layout/cycle3"/>
    <dgm:cxn modelId="{D870D438-C086-EE40-AADF-6E4FF56E92BD}" srcId="{74B26EF6-C3B5-E541-A68B-12DD52CFD7F1}" destId="{A8EBB61C-1309-AD48-B613-77D90233B842}" srcOrd="2" destOrd="0" parTransId="{DCD849B1-961F-C24B-B48C-34BA33DA74FF}" sibTransId="{B9ECE2E8-CA4C-6347-8903-68471801CE9D}"/>
    <dgm:cxn modelId="{E3446670-FCE4-4043-9AC2-DE3B26181907}" type="presOf" srcId="{79B72775-02AA-8A48-983D-3A1E55281BAC}" destId="{0DB9FAD1-0852-D446-9CB9-FADD320AA5A5}" srcOrd="0" destOrd="0" presId="urn:microsoft.com/office/officeart/2005/8/layout/cycle3"/>
    <dgm:cxn modelId="{09B2E99F-039B-7145-AF38-F5EBE2D64A2B}" srcId="{74B26EF6-C3B5-E541-A68B-12DD52CFD7F1}" destId="{3FF83856-0F60-A842-A135-0FE65587F4B6}" srcOrd="0" destOrd="0" parTransId="{D79F0B52-34A9-E547-A718-5847FA060F53}" sibTransId="{EC6725DC-D851-A64C-B149-3167D9CBDC2E}"/>
    <dgm:cxn modelId="{D43012B9-CD47-664A-AA82-0DBE59A153C9}" type="presOf" srcId="{A8EBB61C-1309-AD48-B613-77D90233B842}" destId="{5BC6705D-DA73-504B-85B9-E14A14967C23}" srcOrd="0" destOrd="0" presId="urn:microsoft.com/office/officeart/2005/8/layout/cycle3"/>
    <dgm:cxn modelId="{E4B843CC-A054-6746-AFC9-47B239A81C2E}" type="presOf" srcId="{3FF83856-0F60-A842-A135-0FE65587F4B6}" destId="{4AB58DC9-FB98-724C-9AE4-6E7F822B8527}" srcOrd="0" destOrd="0" presId="urn:microsoft.com/office/officeart/2005/8/layout/cycle3"/>
    <dgm:cxn modelId="{72E41AFD-E945-DE41-B30E-78F16D17084B}" type="presOf" srcId="{74B26EF6-C3B5-E541-A68B-12DD52CFD7F1}" destId="{DE5DF46E-40B5-114A-B504-871838B1047E}" srcOrd="0" destOrd="0" presId="urn:microsoft.com/office/officeart/2005/8/layout/cycle3"/>
    <dgm:cxn modelId="{4B996261-9CA1-3740-ADD3-79E1CB047513}" type="presParOf" srcId="{DE5DF46E-40B5-114A-B504-871838B1047E}" destId="{4B26A689-A0E2-224E-A4C5-A4B0AABFB836}" srcOrd="0" destOrd="0" presId="urn:microsoft.com/office/officeart/2005/8/layout/cycle3"/>
    <dgm:cxn modelId="{38788D55-0419-6B41-9709-A1AAF262D747}" type="presParOf" srcId="{4B26A689-A0E2-224E-A4C5-A4B0AABFB836}" destId="{4AB58DC9-FB98-724C-9AE4-6E7F822B8527}" srcOrd="0" destOrd="0" presId="urn:microsoft.com/office/officeart/2005/8/layout/cycle3"/>
    <dgm:cxn modelId="{C5021921-F508-1B42-98C7-FD9ABBCDA65E}" type="presParOf" srcId="{4B26A689-A0E2-224E-A4C5-A4B0AABFB836}" destId="{47244389-8DE4-7141-99B0-0C78881AC5FB}" srcOrd="1" destOrd="0" presId="urn:microsoft.com/office/officeart/2005/8/layout/cycle3"/>
    <dgm:cxn modelId="{1B232F86-BCF2-6147-A164-B9FFF9506470}" type="presParOf" srcId="{4B26A689-A0E2-224E-A4C5-A4B0AABFB836}" destId="{0DB9FAD1-0852-D446-9CB9-FADD320AA5A5}" srcOrd="2" destOrd="0" presId="urn:microsoft.com/office/officeart/2005/8/layout/cycle3"/>
    <dgm:cxn modelId="{81E9B9CB-24F0-8C40-A831-B0F9452D9E30}" type="presParOf" srcId="{4B26A689-A0E2-224E-A4C5-A4B0AABFB836}" destId="{5BC6705D-DA73-504B-85B9-E14A14967C23}"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CB7DD1-7EC2-BE4E-875A-E64E983EC5BB}" type="doc">
      <dgm:prSet loTypeId="urn:microsoft.com/office/officeart/2009/3/layout/RandomtoResultProcess" loCatId="list" qsTypeId="urn:microsoft.com/office/officeart/2005/8/quickstyle/simple1" qsCatId="simple" csTypeId="urn:microsoft.com/office/officeart/2005/8/colors/accent2_2" csCatId="accent2" phldr="1"/>
      <dgm:spPr/>
      <dgm:t>
        <a:bodyPr/>
        <a:lstStyle/>
        <a:p>
          <a:endParaRPr lang="es-ES"/>
        </a:p>
      </dgm:t>
    </dgm:pt>
    <dgm:pt modelId="{03A3C904-7B53-874D-8E66-E401E4029C1A}">
      <dgm:prSet phldrT="[Texto]"/>
      <dgm:spPr/>
      <dgm:t>
        <a:bodyPr/>
        <a:lstStyle/>
        <a:p>
          <a:r>
            <a:rPr lang="es-ES"/>
            <a:t>Se inicia con la participación social (bottom-up)</a:t>
          </a:r>
        </a:p>
      </dgm:t>
    </dgm:pt>
    <dgm:pt modelId="{2A238648-3463-DF40-A530-B41DE4D1F0E5}" type="parTrans" cxnId="{C0B3C76D-D7C9-3044-B12D-31545DE2CBD6}">
      <dgm:prSet/>
      <dgm:spPr/>
      <dgm:t>
        <a:bodyPr/>
        <a:lstStyle/>
        <a:p>
          <a:endParaRPr lang="es-ES"/>
        </a:p>
      </dgm:t>
    </dgm:pt>
    <dgm:pt modelId="{7FCDEB9B-8419-AB4D-9B4F-19D49B91E7F7}" type="sibTrans" cxnId="{C0B3C76D-D7C9-3044-B12D-31545DE2CBD6}">
      <dgm:prSet/>
      <dgm:spPr/>
      <dgm:t>
        <a:bodyPr/>
        <a:lstStyle/>
        <a:p>
          <a:endParaRPr lang="es-ES"/>
        </a:p>
      </dgm:t>
    </dgm:pt>
    <dgm:pt modelId="{1C4E4E95-CC36-DC4B-8B87-AA7B1C74907E}">
      <dgm:prSet phldrT="[Texto]"/>
      <dgm:spPr/>
      <dgm:t>
        <a:bodyPr/>
        <a:lstStyle/>
        <a:p>
          <a:r>
            <a:rPr lang="es-ES" b="1"/>
            <a:t>Mejorando el acceso a servicios, incrementando el conocimiento y apoyando a poblaciones vulnerables. </a:t>
          </a:r>
        </a:p>
      </dgm:t>
    </dgm:pt>
    <dgm:pt modelId="{94349E7A-41E4-124F-9A16-7F028A597E9F}" type="parTrans" cxnId="{5080FAB3-243E-8840-A24B-93A5924E35B0}">
      <dgm:prSet/>
      <dgm:spPr/>
      <dgm:t>
        <a:bodyPr/>
        <a:lstStyle/>
        <a:p>
          <a:endParaRPr lang="es-ES"/>
        </a:p>
      </dgm:t>
    </dgm:pt>
    <dgm:pt modelId="{9A897609-9932-5540-B363-68E0DF0A9854}" type="sibTrans" cxnId="{5080FAB3-243E-8840-A24B-93A5924E35B0}">
      <dgm:prSet/>
      <dgm:spPr/>
      <dgm:t>
        <a:bodyPr/>
        <a:lstStyle/>
        <a:p>
          <a:endParaRPr lang="es-ES"/>
        </a:p>
      </dgm:t>
    </dgm:pt>
    <dgm:pt modelId="{0DDB0F91-35AF-0B4E-85B8-3C5CAEA4C818}">
      <dgm:prSet phldrT="[Texto]"/>
      <dgm:spPr/>
      <dgm:t>
        <a:bodyPr/>
        <a:lstStyle/>
        <a:p>
          <a:r>
            <a:rPr lang="es-ES" b="1"/>
            <a:t>Gobierno Abierto, Estado fortalecido</a:t>
          </a:r>
        </a:p>
      </dgm:t>
    </dgm:pt>
    <dgm:pt modelId="{62B0ED1C-528E-EC47-B359-848EB3FC5279}" type="parTrans" cxnId="{F5FF1B76-2752-2240-B918-0A3A7C2AD50F}">
      <dgm:prSet/>
      <dgm:spPr/>
      <dgm:t>
        <a:bodyPr/>
        <a:lstStyle/>
        <a:p>
          <a:endParaRPr lang="es-ES"/>
        </a:p>
      </dgm:t>
    </dgm:pt>
    <dgm:pt modelId="{8E879153-4F54-8B4B-96D7-9B3941CCA4D1}" type="sibTrans" cxnId="{F5FF1B76-2752-2240-B918-0A3A7C2AD50F}">
      <dgm:prSet/>
      <dgm:spPr/>
      <dgm:t>
        <a:bodyPr/>
        <a:lstStyle/>
        <a:p>
          <a:endParaRPr lang="es-ES"/>
        </a:p>
      </dgm:t>
    </dgm:pt>
    <dgm:pt modelId="{CF31658C-A28D-1544-B772-43290F75D367}">
      <dgm:prSet phldrT="[Texto]"/>
      <dgm:spPr/>
      <dgm:t>
        <a:bodyPr/>
        <a:lstStyle/>
        <a:p>
          <a:r>
            <a:rPr lang="es-ES"/>
            <a:t>Sostenibilidad de la iniciativa a largo plazo.</a:t>
          </a:r>
        </a:p>
      </dgm:t>
    </dgm:pt>
    <dgm:pt modelId="{09A43439-C7EA-4346-97DB-1CD640634CDA}" type="parTrans" cxnId="{43A0D176-0115-E14E-BD1E-5AA4FDE11A6A}">
      <dgm:prSet/>
      <dgm:spPr/>
      <dgm:t>
        <a:bodyPr/>
        <a:lstStyle/>
        <a:p>
          <a:endParaRPr lang="es-ES"/>
        </a:p>
      </dgm:t>
    </dgm:pt>
    <dgm:pt modelId="{20BD1E82-C47A-A24B-B6D5-9096F84DF023}" type="sibTrans" cxnId="{43A0D176-0115-E14E-BD1E-5AA4FDE11A6A}">
      <dgm:prSet/>
      <dgm:spPr/>
      <dgm:t>
        <a:bodyPr/>
        <a:lstStyle/>
        <a:p>
          <a:endParaRPr lang="es-ES"/>
        </a:p>
      </dgm:t>
    </dgm:pt>
    <dgm:pt modelId="{5DA73BBC-E97D-CF46-90AB-465BE077B71C}" type="pres">
      <dgm:prSet presAssocID="{08CB7DD1-7EC2-BE4E-875A-E64E983EC5BB}" presName="Name0" presStyleCnt="0">
        <dgm:presLayoutVars>
          <dgm:dir/>
          <dgm:animOne val="branch"/>
          <dgm:animLvl val="lvl"/>
        </dgm:presLayoutVars>
      </dgm:prSet>
      <dgm:spPr/>
    </dgm:pt>
    <dgm:pt modelId="{F531B988-9B60-A84B-8EBD-3BF8940636F5}" type="pres">
      <dgm:prSet presAssocID="{03A3C904-7B53-874D-8E66-E401E4029C1A}" presName="chaos" presStyleCnt="0"/>
      <dgm:spPr/>
    </dgm:pt>
    <dgm:pt modelId="{266472C3-1A0C-F442-9633-AC1F6D753DEF}" type="pres">
      <dgm:prSet presAssocID="{03A3C904-7B53-874D-8E66-E401E4029C1A}" presName="parTx1" presStyleLbl="revTx" presStyleIdx="0" presStyleCnt="3"/>
      <dgm:spPr/>
    </dgm:pt>
    <dgm:pt modelId="{F44404A2-5D50-5041-A015-B16072FED95E}" type="pres">
      <dgm:prSet presAssocID="{03A3C904-7B53-874D-8E66-E401E4029C1A}" presName="desTx1" presStyleLbl="revTx" presStyleIdx="1" presStyleCnt="3">
        <dgm:presLayoutVars>
          <dgm:bulletEnabled val="1"/>
        </dgm:presLayoutVars>
      </dgm:prSet>
      <dgm:spPr/>
    </dgm:pt>
    <dgm:pt modelId="{C9D94770-8B18-FC41-BD7F-B43CCA502C2B}" type="pres">
      <dgm:prSet presAssocID="{03A3C904-7B53-874D-8E66-E401E4029C1A}" presName="c1" presStyleLbl="node1" presStyleIdx="0" presStyleCnt="19"/>
      <dgm:spPr/>
    </dgm:pt>
    <dgm:pt modelId="{288D8721-71E9-FE4F-A8BC-0DF9AEFD34EB}" type="pres">
      <dgm:prSet presAssocID="{03A3C904-7B53-874D-8E66-E401E4029C1A}" presName="c2" presStyleLbl="node1" presStyleIdx="1" presStyleCnt="19"/>
      <dgm:spPr/>
    </dgm:pt>
    <dgm:pt modelId="{46FC7D02-CB2F-2248-A45A-2F37E640699E}" type="pres">
      <dgm:prSet presAssocID="{03A3C904-7B53-874D-8E66-E401E4029C1A}" presName="c3" presStyleLbl="node1" presStyleIdx="2" presStyleCnt="19"/>
      <dgm:spPr/>
    </dgm:pt>
    <dgm:pt modelId="{87701665-C308-9B43-8158-0B375BE2F926}" type="pres">
      <dgm:prSet presAssocID="{03A3C904-7B53-874D-8E66-E401E4029C1A}" presName="c4" presStyleLbl="node1" presStyleIdx="3" presStyleCnt="19"/>
      <dgm:spPr/>
    </dgm:pt>
    <dgm:pt modelId="{9F08F625-522D-4F4C-986E-BBCB54511C72}" type="pres">
      <dgm:prSet presAssocID="{03A3C904-7B53-874D-8E66-E401E4029C1A}" presName="c5" presStyleLbl="node1" presStyleIdx="4" presStyleCnt="19"/>
      <dgm:spPr/>
    </dgm:pt>
    <dgm:pt modelId="{5237FBAA-C44C-7B40-8D0E-203E50CBCCC4}" type="pres">
      <dgm:prSet presAssocID="{03A3C904-7B53-874D-8E66-E401E4029C1A}" presName="c6" presStyleLbl="node1" presStyleIdx="5" presStyleCnt="19"/>
      <dgm:spPr/>
    </dgm:pt>
    <dgm:pt modelId="{7EE75B11-67FC-A640-A869-2353F502E2C7}" type="pres">
      <dgm:prSet presAssocID="{03A3C904-7B53-874D-8E66-E401E4029C1A}" presName="c7" presStyleLbl="node1" presStyleIdx="6" presStyleCnt="19"/>
      <dgm:spPr/>
    </dgm:pt>
    <dgm:pt modelId="{7810C7CE-4570-A84A-A557-C133A7A54E31}" type="pres">
      <dgm:prSet presAssocID="{03A3C904-7B53-874D-8E66-E401E4029C1A}" presName="c8" presStyleLbl="node1" presStyleIdx="7" presStyleCnt="19"/>
      <dgm:spPr/>
    </dgm:pt>
    <dgm:pt modelId="{AF583FFD-E1D6-854A-97D8-E63FCB5E8693}" type="pres">
      <dgm:prSet presAssocID="{03A3C904-7B53-874D-8E66-E401E4029C1A}" presName="c9" presStyleLbl="node1" presStyleIdx="8" presStyleCnt="19"/>
      <dgm:spPr/>
    </dgm:pt>
    <dgm:pt modelId="{6BF6C793-4379-F84B-A2EF-9ED14E5EC7FD}" type="pres">
      <dgm:prSet presAssocID="{03A3C904-7B53-874D-8E66-E401E4029C1A}" presName="c10" presStyleLbl="node1" presStyleIdx="9" presStyleCnt="19"/>
      <dgm:spPr/>
    </dgm:pt>
    <dgm:pt modelId="{5EF0CECF-6BB9-ED44-B593-77A1C1A7802D}" type="pres">
      <dgm:prSet presAssocID="{03A3C904-7B53-874D-8E66-E401E4029C1A}" presName="c11" presStyleLbl="node1" presStyleIdx="10" presStyleCnt="19"/>
      <dgm:spPr/>
    </dgm:pt>
    <dgm:pt modelId="{E88CAFD5-132B-8246-947A-4FD0B8567E31}" type="pres">
      <dgm:prSet presAssocID="{03A3C904-7B53-874D-8E66-E401E4029C1A}" presName="c12" presStyleLbl="node1" presStyleIdx="11" presStyleCnt="19"/>
      <dgm:spPr/>
    </dgm:pt>
    <dgm:pt modelId="{E52621CA-E7DA-C248-A0B9-59D5F0AD2AB6}" type="pres">
      <dgm:prSet presAssocID="{03A3C904-7B53-874D-8E66-E401E4029C1A}" presName="c13" presStyleLbl="node1" presStyleIdx="12" presStyleCnt="19"/>
      <dgm:spPr/>
    </dgm:pt>
    <dgm:pt modelId="{B632B124-71BE-9D42-BF53-F6A5BEE681B1}" type="pres">
      <dgm:prSet presAssocID="{03A3C904-7B53-874D-8E66-E401E4029C1A}" presName="c14" presStyleLbl="node1" presStyleIdx="13" presStyleCnt="19"/>
      <dgm:spPr/>
    </dgm:pt>
    <dgm:pt modelId="{20C604BB-B80A-EB4F-874D-7E877A114DE1}" type="pres">
      <dgm:prSet presAssocID="{03A3C904-7B53-874D-8E66-E401E4029C1A}" presName="c15" presStyleLbl="node1" presStyleIdx="14" presStyleCnt="19"/>
      <dgm:spPr/>
    </dgm:pt>
    <dgm:pt modelId="{B9F01C43-C8A8-C045-AC1B-403749D31F2F}" type="pres">
      <dgm:prSet presAssocID="{03A3C904-7B53-874D-8E66-E401E4029C1A}" presName="c16" presStyleLbl="node1" presStyleIdx="15" presStyleCnt="19"/>
      <dgm:spPr/>
    </dgm:pt>
    <dgm:pt modelId="{672AD631-7A51-394E-BAF9-8A1A17F9D153}" type="pres">
      <dgm:prSet presAssocID="{03A3C904-7B53-874D-8E66-E401E4029C1A}" presName="c17" presStyleLbl="node1" presStyleIdx="16" presStyleCnt="19"/>
      <dgm:spPr/>
    </dgm:pt>
    <dgm:pt modelId="{BCAE2B86-F7ED-B44F-8196-DC51499EABD7}" type="pres">
      <dgm:prSet presAssocID="{03A3C904-7B53-874D-8E66-E401E4029C1A}" presName="c18" presStyleLbl="node1" presStyleIdx="17" presStyleCnt="19"/>
      <dgm:spPr/>
    </dgm:pt>
    <dgm:pt modelId="{34DDC070-DF56-B144-B911-368E0A08B6B3}" type="pres">
      <dgm:prSet presAssocID="{7FCDEB9B-8419-AB4D-9B4F-19D49B91E7F7}" presName="chevronComposite1" presStyleCnt="0"/>
      <dgm:spPr/>
    </dgm:pt>
    <dgm:pt modelId="{F084C1B5-82B8-2E4E-AAED-D5BDD5DD5A8F}" type="pres">
      <dgm:prSet presAssocID="{7FCDEB9B-8419-AB4D-9B4F-19D49B91E7F7}" presName="chevron1" presStyleLbl="sibTrans2D1" presStyleIdx="0" presStyleCnt="2"/>
      <dgm:spPr/>
    </dgm:pt>
    <dgm:pt modelId="{F854B26F-998A-FC4D-969C-FBB3BEE26069}" type="pres">
      <dgm:prSet presAssocID="{7FCDEB9B-8419-AB4D-9B4F-19D49B91E7F7}" presName="spChevron1" presStyleCnt="0"/>
      <dgm:spPr/>
    </dgm:pt>
    <dgm:pt modelId="{8A1F293D-DECC-114E-81F2-C6F6DA4D08F3}" type="pres">
      <dgm:prSet presAssocID="{7FCDEB9B-8419-AB4D-9B4F-19D49B91E7F7}" presName="overlap" presStyleCnt="0"/>
      <dgm:spPr/>
    </dgm:pt>
    <dgm:pt modelId="{DB0BCE72-FB02-0C43-A859-E34B6BB60E3B}" type="pres">
      <dgm:prSet presAssocID="{7FCDEB9B-8419-AB4D-9B4F-19D49B91E7F7}" presName="chevronComposite2" presStyleCnt="0"/>
      <dgm:spPr/>
    </dgm:pt>
    <dgm:pt modelId="{A9F9133B-7E8C-1A41-9AF5-265D253A2C25}" type="pres">
      <dgm:prSet presAssocID="{7FCDEB9B-8419-AB4D-9B4F-19D49B91E7F7}" presName="chevron2" presStyleLbl="sibTrans2D1" presStyleIdx="1" presStyleCnt="2"/>
      <dgm:spPr/>
    </dgm:pt>
    <dgm:pt modelId="{F8F22DF8-408F-4B45-ABB3-EACFE891FBAD}" type="pres">
      <dgm:prSet presAssocID="{7FCDEB9B-8419-AB4D-9B4F-19D49B91E7F7}" presName="spChevron2" presStyleCnt="0"/>
      <dgm:spPr/>
    </dgm:pt>
    <dgm:pt modelId="{C11148B3-DB85-C447-937C-10DB46C907B9}" type="pres">
      <dgm:prSet presAssocID="{0DDB0F91-35AF-0B4E-85B8-3C5CAEA4C818}" presName="last" presStyleCnt="0"/>
      <dgm:spPr/>
    </dgm:pt>
    <dgm:pt modelId="{021792A3-E877-B443-88CA-1AF1A0A963CD}" type="pres">
      <dgm:prSet presAssocID="{0DDB0F91-35AF-0B4E-85B8-3C5CAEA4C818}" presName="circleTx" presStyleLbl="node1" presStyleIdx="18" presStyleCnt="19"/>
      <dgm:spPr/>
    </dgm:pt>
    <dgm:pt modelId="{189A33D7-ADA2-084F-8EC9-CFEA518CFDFB}" type="pres">
      <dgm:prSet presAssocID="{0DDB0F91-35AF-0B4E-85B8-3C5CAEA4C818}" presName="desTxN" presStyleLbl="revTx" presStyleIdx="2" presStyleCnt="3">
        <dgm:presLayoutVars>
          <dgm:bulletEnabled val="1"/>
        </dgm:presLayoutVars>
      </dgm:prSet>
      <dgm:spPr/>
    </dgm:pt>
    <dgm:pt modelId="{96EB7D0A-6694-0249-8CCA-075E5CB80BC4}" type="pres">
      <dgm:prSet presAssocID="{0DDB0F91-35AF-0B4E-85B8-3C5CAEA4C818}" presName="spN" presStyleCnt="0"/>
      <dgm:spPr/>
    </dgm:pt>
  </dgm:ptLst>
  <dgm:cxnLst>
    <dgm:cxn modelId="{6C653332-C376-E343-AC14-BE5B3AF066E9}" type="presOf" srcId="{08CB7DD1-7EC2-BE4E-875A-E64E983EC5BB}" destId="{5DA73BBC-E97D-CF46-90AB-465BE077B71C}" srcOrd="0" destOrd="0" presId="urn:microsoft.com/office/officeart/2009/3/layout/RandomtoResultProcess"/>
    <dgm:cxn modelId="{C53DEE6B-C66A-D94C-964A-975388E0E408}" type="presOf" srcId="{0DDB0F91-35AF-0B4E-85B8-3C5CAEA4C818}" destId="{021792A3-E877-B443-88CA-1AF1A0A963CD}" srcOrd="0" destOrd="0" presId="urn:microsoft.com/office/officeart/2009/3/layout/RandomtoResultProcess"/>
    <dgm:cxn modelId="{C0B3C76D-D7C9-3044-B12D-31545DE2CBD6}" srcId="{08CB7DD1-7EC2-BE4E-875A-E64E983EC5BB}" destId="{03A3C904-7B53-874D-8E66-E401E4029C1A}" srcOrd="0" destOrd="0" parTransId="{2A238648-3463-DF40-A530-B41DE4D1F0E5}" sibTransId="{7FCDEB9B-8419-AB4D-9B4F-19D49B91E7F7}"/>
    <dgm:cxn modelId="{F5FF1B76-2752-2240-B918-0A3A7C2AD50F}" srcId="{08CB7DD1-7EC2-BE4E-875A-E64E983EC5BB}" destId="{0DDB0F91-35AF-0B4E-85B8-3C5CAEA4C818}" srcOrd="1" destOrd="0" parTransId="{62B0ED1C-528E-EC47-B359-848EB3FC5279}" sibTransId="{8E879153-4F54-8B4B-96D7-9B3941CCA4D1}"/>
    <dgm:cxn modelId="{43A0D176-0115-E14E-BD1E-5AA4FDE11A6A}" srcId="{0DDB0F91-35AF-0B4E-85B8-3C5CAEA4C818}" destId="{CF31658C-A28D-1544-B772-43290F75D367}" srcOrd="0" destOrd="0" parTransId="{09A43439-C7EA-4346-97DB-1CD640634CDA}" sibTransId="{20BD1E82-C47A-A24B-B6D5-9096F84DF023}"/>
    <dgm:cxn modelId="{55D60389-5ADE-9444-AB9F-E05505677CCE}" type="presOf" srcId="{CF31658C-A28D-1544-B772-43290F75D367}" destId="{189A33D7-ADA2-084F-8EC9-CFEA518CFDFB}" srcOrd="0" destOrd="0" presId="urn:microsoft.com/office/officeart/2009/3/layout/RandomtoResultProcess"/>
    <dgm:cxn modelId="{5080FAB3-243E-8840-A24B-93A5924E35B0}" srcId="{03A3C904-7B53-874D-8E66-E401E4029C1A}" destId="{1C4E4E95-CC36-DC4B-8B87-AA7B1C74907E}" srcOrd="0" destOrd="0" parTransId="{94349E7A-41E4-124F-9A16-7F028A597E9F}" sibTransId="{9A897609-9932-5540-B363-68E0DF0A9854}"/>
    <dgm:cxn modelId="{D5F2A5B7-0B46-4944-A838-EEE63EF70CEB}" type="presOf" srcId="{1C4E4E95-CC36-DC4B-8B87-AA7B1C74907E}" destId="{F44404A2-5D50-5041-A015-B16072FED95E}" srcOrd="0" destOrd="0" presId="urn:microsoft.com/office/officeart/2009/3/layout/RandomtoResultProcess"/>
    <dgm:cxn modelId="{9E0FF5D7-C639-B746-A7F8-860F0B14E920}" type="presOf" srcId="{03A3C904-7B53-874D-8E66-E401E4029C1A}" destId="{266472C3-1A0C-F442-9633-AC1F6D753DEF}" srcOrd="0" destOrd="0" presId="urn:microsoft.com/office/officeart/2009/3/layout/RandomtoResultProcess"/>
    <dgm:cxn modelId="{4961489B-5134-B145-91B5-A3A5670568F8}" type="presParOf" srcId="{5DA73BBC-E97D-CF46-90AB-465BE077B71C}" destId="{F531B988-9B60-A84B-8EBD-3BF8940636F5}" srcOrd="0" destOrd="0" presId="urn:microsoft.com/office/officeart/2009/3/layout/RandomtoResultProcess"/>
    <dgm:cxn modelId="{EB31ADC1-AE52-064C-853E-D4F8753012CD}" type="presParOf" srcId="{F531B988-9B60-A84B-8EBD-3BF8940636F5}" destId="{266472C3-1A0C-F442-9633-AC1F6D753DEF}" srcOrd="0" destOrd="0" presId="urn:microsoft.com/office/officeart/2009/3/layout/RandomtoResultProcess"/>
    <dgm:cxn modelId="{783E2B64-5799-3A49-ADCD-5B497F74B0A6}" type="presParOf" srcId="{F531B988-9B60-A84B-8EBD-3BF8940636F5}" destId="{F44404A2-5D50-5041-A015-B16072FED95E}" srcOrd="1" destOrd="0" presId="urn:microsoft.com/office/officeart/2009/3/layout/RandomtoResultProcess"/>
    <dgm:cxn modelId="{FE51FC5E-FCF7-8D4E-9B06-2363C790C110}" type="presParOf" srcId="{F531B988-9B60-A84B-8EBD-3BF8940636F5}" destId="{C9D94770-8B18-FC41-BD7F-B43CCA502C2B}" srcOrd="2" destOrd="0" presId="urn:microsoft.com/office/officeart/2009/3/layout/RandomtoResultProcess"/>
    <dgm:cxn modelId="{892AD7CF-C79C-6D44-8937-F5DAFE8218D9}" type="presParOf" srcId="{F531B988-9B60-A84B-8EBD-3BF8940636F5}" destId="{288D8721-71E9-FE4F-A8BC-0DF9AEFD34EB}" srcOrd="3" destOrd="0" presId="urn:microsoft.com/office/officeart/2009/3/layout/RandomtoResultProcess"/>
    <dgm:cxn modelId="{07751D9B-0BDD-BB42-9062-3C280F0618F3}" type="presParOf" srcId="{F531B988-9B60-A84B-8EBD-3BF8940636F5}" destId="{46FC7D02-CB2F-2248-A45A-2F37E640699E}" srcOrd="4" destOrd="0" presId="urn:microsoft.com/office/officeart/2009/3/layout/RandomtoResultProcess"/>
    <dgm:cxn modelId="{1E4BD1E3-6E53-3D41-A22B-9A2B31EABC99}" type="presParOf" srcId="{F531B988-9B60-A84B-8EBD-3BF8940636F5}" destId="{87701665-C308-9B43-8158-0B375BE2F926}" srcOrd="5" destOrd="0" presId="urn:microsoft.com/office/officeart/2009/3/layout/RandomtoResultProcess"/>
    <dgm:cxn modelId="{8B526CF0-A753-E145-A0B5-D317C9514509}" type="presParOf" srcId="{F531B988-9B60-A84B-8EBD-3BF8940636F5}" destId="{9F08F625-522D-4F4C-986E-BBCB54511C72}" srcOrd="6" destOrd="0" presId="urn:microsoft.com/office/officeart/2009/3/layout/RandomtoResultProcess"/>
    <dgm:cxn modelId="{2103A396-E3BB-7C43-858F-A773D36407A8}" type="presParOf" srcId="{F531B988-9B60-A84B-8EBD-3BF8940636F5}" destId="{5237FBAA-C44C-7B40-8D0E-203E50CBCCC4}" srcOrd="7" destOrd="0" presId="urn:microsoft.com/office/officeart/2009/3/layout/RandomtoResultProcess"/>
    <dgm:cxn modelId="{02BE3AB9-CA98-0D42-8EAA-985DD30C6BB7}" type="presParOf" srcId="{F531B988-9B60-A84B-8EBD-3BF8940636F5}" destId="{7EE75B11-67FC-A640-A869-2353F502E2C7}" srcOrd="8" destOrd="0" presId="urn:microsoft.com/office/officeart/2009/3/layout/RandomtoResultProcess"/>
    <dgm:cxn modelId="{61D26DAA-9F13-4B43-AC3D-0201435AB258}" type="presParOf" srcId="{F531B988-9B60-A84B-8EBD-3BF8940636F5}" destId="{7810C7CE-4570-A84A-A557-C133A7A54E31}" srcOrd="9" destOrd="0" presId="urn:microsoft.com/office/officeart/2009/3/layout/RandomtoResultProcess"/>
    <dgm:cxn modelId="{A822B1D6-D7B9-6843-87EB-A9515F5F0CF4}" type="presParOf" srcId="{F531B988-9B60-A84B-8EBD-3BF8940636F5}" destId="{AF583FFD-E1D6-854A-97D8-E63FCB5E8693}" srcOrd="10" destOrd="0" presId="urn:microsoft.com/office/officeart/2009/3/layout/RandomtoResultProcess"/>
    <dgm:cxn modelId="{0C1CAFEA-E1C3-C846-AEBD-8F466DF80D7E}" type="presParOf" srcId="{F531B988-9B60-A84B-8EBD-3BF8940636F5}" destId="{6BF6C793-4379-F84B-A2EF-9ED14E5EC7FD}" srcOrd="11" destOrd="0" presId="urn:microsoft.com/office/officeart/2009/3/layout/RandomtoResultProcess"/>
    <dgm:cxn modelId="{1D4CC73F-3A89-BB4E-94F2-2A5976C1E50C}" type="presParOf" srcId="{F531B988-9B60-A84B-8EBD-3BF8940636F5}" destId="{5EF0CECF-6BB9-ED44-B593-77A1C1A7802D}" srcOrd="12" destOrd="0" presId="urn:microsoft.com/office/officeart/2009/3/layout/RandomtoResultProcess"/>
    <dgm:cxn modelId="{24188A7D-2A0F-1D46-B03B-A7EACA9D847A}" type="presParOf" srcId="{F531B988-9B60-A84B-8EBD-3BF8940636F5}" destId="{E88CAFD5-132B-8246-947A-4FD0B8567E31}" srcOrd="13" destOrd="0" presId="urn:microsoft.com/office/officeart/2009/3/layout/RandomtoResultProcess"/>
    <dgm:cxn modelId="{A6255370-3F4F-4E4E-94BF-3124B181FE9F}" type="presParOf" srcId="{F531B988-9B60-A84B-8EBD-3BF8940636F5}" destId="{E52621CA-E7DA-C248-A0B9-59D5F0AD2AB6}" srcOrd="14" destOrd="0" presId="urn:microsoft.com/office/officeart/2009/3/layout/RandomtoResultProcess"/>
    <dgm:cxn modelId="{40F14B65-B96B-1941-A66D-95667F1D4455}" type="presParOf" srcId="{F531B988-9B60-A84B-8EBD-3BF8940636F5}" destId="{B632B124-71BE-9D42-BF53-F6A5BEE681B1}" srcOrd="15" destOrd="0" presId="urn:microsoft.com/office/officeart/2009/3/layout/RandomtoResultProcess"/>
    <dgm:cxn modelId="{DD7045D5-7607-2941-A12E-34C177ADFABB}" type="presParOf" srcId="{F531B988-9B60-A84B-8EBD-3BF8940636F5}" destId="{20C604BB-B80A-EB4F-874D-7E877A114DE1}" srcOrd="16" destOrd="0" presId="urn:microsoft.com/office/officeart/2009/3/layout/RandomtoResultProcess"/>
    <dgm:cxn modelId="{360BF003-1950-7D40-8C60-8F0AFB2B2D0E}" type="presParOf" srcId="{F531B988-9B60-A84B-8EBD-3BF8940636F5}" destId="{B9F01C43-C8A8-C045-AC1B-403749D31F2F}" srcOrd="17" destOrd="0" presId="urn:microsoft.com/office/officeart/2009/3/layout/RandomtoResultProcess"/>
    <dgm:cxn modelId="{EF25F510-C51D-1649-A275-E45A847D20DB}" type="presParOf" srcId="{F531B988-9B60-A84B-8EBD-3BF8940636F5}" destId="{672AD631-7A51-394E-BAF9-8A1A17F9D153}" srcOrd="18" destOrd="0" presId="urn:microsoft.com/office/officeart/2009/3/layout/RandomtoResultProcess"/>
    <dgm:cxn modelId="{E256AB06-AA26-F149-BF1A-4675952BC373}" type="presParOf" srcId="{F531B988-9B60-A84B-8EBD-3BF8940636F5}" destId="{BCAE2B86-F7ED-B44F-8196-DC51499EABD7}" srcOrd="19" destOrd="0" presId="urn:microsoft.com/office/officeart/2009/3/layout/RandomtoResultProcess"/>
    <dgm:cxn modelId="{615502CF-717F-BA4D-9295-281AEA94DBDF}" type="presParOf" srcId="{5DA73BBC-E97D-CF46-90AB-465BE077B71C}" destId="{34DDC070-DF56-B144-B911-368E0A08B6B3}" srcOrd="1" destOrd="0" presId="urn:microsoft.com/office/officeart/2009/3/layout/RandomtoResultProcess"/>
    <dgm:cxn modelId="{F93E0A0E-2AE3-EB43-812E-79C71E0259C6}" type="presParOf" srcId="{34DDC070-DF56-B144-B911-368E0A08B6B3}" destId="{F084C1B5-82B8-2E4E-AAED-D5BDD5DD5A8F}" srcOrd="0" destOrd="0" presId="urn:microsoft.com/office/officeart/2009/3/layout/RandomtoResultProcess"/>
    <dgm:cxn modelId="{5140BAA2-C705-5340-836C-5FB1CF7FB091}" type="presParOf" srcId="{34DDC070-DF56-B144-B911-368E0A08B6B3}" destId="{F854B26F-998A-FC4D-969C-FBB3BEE26069}" srcOrd="1" destOrd="0" presId="urn:microsoft.com/office/officeart/2009/3/layout/RandomtoResultProcess"/>
    <dgm:cxn modelId="{7423DEF0-402A-3245-8796-089B01461F90}" type="presParOf" srcId="{5DA73BBC-E97D-CF46-90AB-465BE077B71C}" destId="{8A1F293D-DECC-114E-81F2-C6F6DA4D08F3}" srcOrd="2" destOrd="0" presId="urn:microsoft.com/office/officeart/2009/3/layout/RandomtoResultProcess"/>
    <dgm:cxn modelId="{9F1FEDD2-BD84-F946-9AF7-74BFE8B81DA6}" type="presParOf" srcId="{5DA73BBC-E97D-CF46-90AB-465BE077B71C}" destId="{DB0BCE72-FB02-0C43-A859-E34B6BB60E3B}" srcOrd="3" destOrd="0" presId="urn:microsoft.com/office/officeart/2009/3/layout/RandomtoResultProcess"/>
    <dgm:cxn modelId="{65EE9101-57EF-E849-9A79-963E77AF8A90}" type="presParOf" srcId="{DB0BCE72-FB02-0C43-A859-E34B6BB60E3B}" destId="{A9F9133B-7E8C-1A41-9AF5-265D253A2C25}" srcOrd="0" destOrd="0" presId="urn:microsoft.com/office/officeart/2009/3/layout/RandomtoResultProcess"/>
    <dgm:cxn modelId="{2E4554F1-B0F2-3746-B286-0D49B65BCF7F}" type="presParOf" srcId="{DB0BCE72-FB02-0C43-A859-E34B6BB60E3B}" destId="{F8F22DF8-408F-4B45-ABB3-EACFE891FBAD}" srcOrd="1" destOrd="0" presId="urn:microsoft.com/office/officeart/2009/3/layout/RandomtoResultProcess"/>
    <dgm:cxn modelId="{7227A110-4F30-EB42-9D1F-8C1D03082094}" type="presParOf" srcId="{5DA73BBC-E97D-CF46-90AB-465BE077B71C}" destId="{C11148B3-DB85-C447-937C-10DB46C907B9}" srcOrd="4" destOrd="0" presId="urn:microsoft.com/office/officeart/2009/3/layout/RandomtoResultProcess"/>
    <dgm:cxn modelId="{49E60090-9D99-3442-8D9D-D94926710432}" type="presParOf" srcId="{C11148B3-DB85-C447-937C-10DB46C907B9}" destId="{021792A3-E877-B443-88CA-1AF1A0A963CD}" srcOrd="0" destOrd="0" presId="urn:microsoft.com/office/officeart/2009/3/layout/RandomtoResultProcess"/>
    <dgm:cxn modelId="{56158AC7-D57F-F641-9966-46F26827C23F}" type="presParOf" srcId="{C11148B3-DB85-C447-937C-10DB46C907B9}" destId="{189A33D7-ADA2-084F-8EC9-CFEA518CFDFB}" srcOrd="1" destOrd="0" presId="urn:microsoft.com/office/officeart/2009/3/layout/RandomtoResultProcess"/>
    <dgm:cxn modelId="{9BF8796C-41EA-4246-9B98-982CDD77E548}" type="presParOf" srcId="{C11148B3-DB85-C447-937C-10DB46C907B9}" destId="{96EB7D0A-6694-0249-8CCA-075E5CB80BC4}"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C5F9F-4B29-414E-95F1-6C29E18E7A9F}">
      <dsp:nvSpPr>
        <dsp:cNvPr id="0" name=""/>
        <dsp:cNvSpPr/>
      </dsp:nvSpPr>
      <dsp:spPr>
        <a:xfrm>
          <a:off x="2145120" y="548958"/>
          <a:ext cx="1273989" cy="127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s-ES" sz="1800" kern="1200" dirty="0">
              <a:latin typeface="Calibri"/>
            </a:rPr>
            <a:t>Donaciones en Dinero</a:t>
          </a:r>
          <a:endParaRPr lang="es-ES" sz="1800" kern="1200" dirty="0"/>
        </a:p>
      </dsp:txBody>
      <dsp:txXfrm>
        <a:off x="2145120" y="548958"/>
        <a:ext cx="1273989" cy="1273989"/>
      </dsp:txXfrm>
    </dsp:sp>
    <dsp:sp modelId="{CFD43097-1049-2949-9C64-DAC13DF97CF2}">
      <dsp:nvSpPr>
        <dsp:cNvPr id="0" name=""/>
        <dsp:cNvSpPr/>
      </dsp:nvSpPr>
      <dsp:spPr>
        <a:xfrm>
          <a:off x="202433" y="297712"/>
          <a:ext cx="3014702" cy="3014702"/>
        </a:xfrm>
        <a:prstGeom prst="circularArrow">
          <a:avLst>
            <a:gd name="adj1" fmla="val 8241"/>
            <a:gd name="adj2" fmla="val 575443"/>
            <a:gd name="adj3" fmla="val 2966940"/>
            <a:gd name="adj4" fmla="val 49655"/>
            <a:gd name="adj5" fmla="val 961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2A3BD5B-0714-B342-86CF-4F525CB9BEA3}">
      <dsp:nvSpPr>
        <dsp:cNvPr id="0" name=""/>
        <dsp:cNvSpPr/>
      </dsp:nvSpPr>
      <dsp:spPr>
        <a:xfrm>
          <a:off x="1072789" y="2406289"/>
          <a:ext cx="1273989" cy="127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s-ES" sz="1800" kern="1200" dirty="0">
              <a:latin typeface="Calibri"/>
            </a:rPr>
            <a:t>Donaciones en Especie</a:t>
          </a:r>
          <a:endParaRPr lang="es-ES" sz="1800" kern="1200" dirty="0"/>
        </a:p>
      </dsp:txBody>
      <dsp:txXfrm>
        <a:off x="1072789" y="2406289"/>
        <a:ext cx="1273989" cy="1273989"/>
      </dsp:txXfrm>
    </dsp:sp>
    <dsp:sp modelId="{0D6EAD91-1301-5D4E-8647-0D9434B9D8C1}">
      <dsp:nvSpPr>
        <dsp:cNvPr id="0" name=""/>
        <dsp:cNvSpPr/>
      </dsp:nvSpPr>
      <dsp:spPr>
        <a:xfrm>
          <a:off x="202433" y="297712"/>
          <a:ext cx="3014702" cy="3014702"/>
        </a:xfrm>
        <a:prstGeom prst="circularArrow">
          <a:avLst>
            <a:gd name="adj1" fmla="val 8241"/>
            <a:gd name="adj2" fmla="val 575443"/>
            <a:gd name="adj3" fmla="val 10174902"/>
            <a:gd name="adj4" fmla="val 7257617"/>
            <a:gd name="adj5" fmla="val 9614"/>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F5AB1EB-D236-3B41-B584-F0B35A7465C3}">
      <dsp:nvSpPr>
        <dsp:cNvPr id="0" name=""/>
        <dsp:cNvSpPr/>
      </dsp:nvSpPr>
      <dsp:spPr>
        <a:xfrm>
          <a:off x="458" y="548958"/>
          <a:ext cx="1273989" cy="127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s-ES" sz="1800" kern="1200" dirty="0">
              <a:latin typeface="Calibri"/>
            </a:rPr>
            <a:t>Presupuesto 2019</a:t>
          </a:r>
        </a:p>
        <a:p>
          <a:pPr marL="0" lvl="0" indent="0" algn="ctr" defTabSz="800100" rtl="0">
            <a:lnSpc>
              <a:spcPct val="90000"/>
            </a:lnSpc>
            <a:spcBef>
              <a:spcPct val="0"/>
            </a:spcBef>
            <a:spcAft>
              <a:spcPct val="35000"/>
            </a:spcAft>
            <a:buNone/>
          </a:pPr>
          <a:r>
            <a:rPr lang="es-ES" sz="1800" kern="1200" dirty="0">
              <a:latin typeface="Calibri"/>
            </a:rPr>
            <a:t>$10 Millones USD</a:t>
          </a:r>
          <a:endParaRPr lang="es-ES" sz="1800" kern="1200" dirty="0"/>
        </a:p>
      </dsp:txBody>
      <dsp:txXfrm>
        <a:off x="458" y="548958"/>
        <a:ext cx="1273989" cy="1273989"/>
      </dsp:txXfrm>
    </dsp:sp>
    <dsp:sp modelId="{0026C2FA-57DF-A34C-A0A7-BE9A24F6E62C}">
      <dsp:nvSpPr>
        <dsp:cNvPr id="0" name=""/>
        <dsp:cNvSpPr/>
      </dsp:nvSpPr>
      <dsp:spPr>
        <a:xfrm>
          <a:off x="202433" y="297712"/>
          <a:ext cx="3014702" cy="3014702"/>
        </a:xfrm>
        <a:prstGeom prst="circularArrow">
          <a:avLst>
            <a:gd name="adj1" fmla="val 8241"/>
            <a:gd name="adj2" fmla="val 575443"/>
            <a:gd name="adj3" fmla="val 16859603"/>
            <a:gd name="adj4" fmla="val 14964955"/>
            <a:gd name="adj5" fmla="val 9614"/>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A0D76-8064-46A3-A29B-2B2388A2B746}">
      <dsp:nvSpPr>
        <dsp:cNvPr id="0" name=""/>
        <dsp:cNvSpPr/>
      </dsp:nvSpPr>
      <dsp:spPr>
        <a:xfrm>
          <a:off x="0" y="0"/>
          <a:ext cx="6096000" cy="0"/>
        </a:xfrm>
        <a:prstGeom prst="line">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62F5F-69AD-40C7-89B4-D0AD232263C2}">
      <dsp:nvSpPr>
        <dsp:cNvPr id="0" name=""/>
        <dsp:cNvSpPr/>
      </dsp:nvSpPr>
      <dsp:spPr>
        <a:xfrm>
          <a:off x="0" y="0"/>
          <a:ext cx="2169362" cy="406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US" sz="2800" b="1" kern="1200" noProof="0">
              <a:solidFill>
                <a:schemeClr val="accent6">
                  <a:lumMod val="50000"/>
                </a:schemeClr>
              </a:solidFill>
              <a:effectLst/>
            </a:rPr>
            <a:t>Capacitación técnica y de habilidades  para la vida</a:t>
          </a:r>
        </a:p>
      </dsp:txBody>
      <dsp:txXfrm>
        <a:off x="0" y="0"/>
        <a:ext cx="2169362" cy="4064000"/>
      </dsp:txXfrm>
    </dsp:sp>
    <dsp:sp modelId="{8357F755-195C-4B27-B9B1-617300C52184}">
      <dsp:nvSpPr>
        <dsp:cNvPr id="0" name=""/>
        <dsp:cNvSpPr/>
      </dsp:nvSpPr>
      <dsp:spPr>
        <a:xfrm>
          <a:off x="2242943" y="31998"/>
          <a:ext cx="3850719"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1800" kern="1200" noProof="0"/>
            <a:t>Servicio Al Cliente</a:t>
          </a:r>
        </a:p>
      </dsp:txBody>
      <dsp:txXfrm>
        <a:off x="2242943" y="31998"/>
        <a:ext cx="3850719" cy="639960"/>
      </dsp:txXfrm>
    </dsp:sp>
    <dsp:sp modelId="{6F3DE027-A089-42B8-B606-FE4F437B9015}">
      <dsp:nvSpPr>
        <dsp:cNvPr id="0" name=""/>
        <dsp:cNvSpPr/>
      </dsp:nvSpPr>
      <dsp:spPr>
        <a:xfrm>
          <a:off x="2169362" y="671958"/>
          <a:ext cx="39242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3560EA-50EC-4A52-8132-F63DA6BC512B}">
      <dsp:nvSpPr>
        <dsp:cNvPr id="0" name=""/>
        <dsp:cNvSpPr/>
      </dsp:nvSpPr>
      <dsp:spPr>
        <a:xfrm>
          <a:off x="2242943" y="703957"/>
          <a:ext cx="3850719"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1800" kern="1200" noProof="0" err="1"/>
            <a:t>Promotoría</a:t>
          </a:r>
          <a:r>
            <a:rPr lang="es-US" sz="1800" kern="1200" noProof="0"/>
            <a:t> y Ventas</a:t>
          </a:r>
        </a:p>
      </dsp:txBody>
      <dsp:txXfrm>
        <a:off x="2242943" y="703957"/>
        <a:ext cx="3850719" cy="639960"/>
      </dsp:txXfrm>
    </dsp:sp>
    <dsp:sp modelId="{126E97E6-8024-4AF3-B73F-363CA65B9B75}">
      <dsp:nvSpPr>
        <dsp:cNvPr id="0" name=""/>
        <dsp:cNvSpPr/>
      </dsp:nvSpPr>
      <dsp:spPr>
        <a:xfrm>
          <a:off x="2169362" y="1343917"/>
          <a:ext cx="39242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3B171-FE41-4C61-B3F5-684144E823D5}">
      <dsp:nvSpPr>
        <dsp:cNvPr id="0" name=""/>
        <dsp:cNvSpPr/>
      </dsp:nvSpPr>
      <dsp:spPr>
        <a:xfrm>
          <a:off x="2242943" y="1375916"/>
          <a:ext cx="3850719"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1800" kern="1200" noProof="0"/>
            <a:t>Prevención de Violencia contra la Mujer y la Niña</a:t>
          </a:r>
        </a:p>
      </dsp:txBody>
      <dsp:txXfrm>
        <a:off x="2242943" y="1375916"/>
        <a:ext cx="3850719" cy="639960"/>
      </dsp:txXfrm>
    </dsp:sp>
    <dsp:sp modelId="{C7B92087-0E71-4D5D-9282-87B2DE433BD4}">
      <dsp:nvSpPr>
        <dsp:cNvPr id="0" name=""/>
        <dsp:cNvSpPr/>
      </dsp:nvSpPr>
      <dsp:spPr>
        <a:xfrm>
          <a:off x="2169362" y="2015876"/>
          <a:ext cx="39242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CAD321-5020-4F79-886C-3764C25ACCB0}">
      <dsp:nvSpPr>
        <dsp:cNvPr id="0" name=""/>
        <dsp:cNvSpPr/>
      </dsp:nvSpPr>
      <dsp:spPr>
        <a:xfrm>
          <a:off x="2242943" y="2047874"/>
          <a:ext cx="3850719"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1800" kern="1200" noProof="0"/>
            <a:t>Liderazgo y Empleabilidad</a:t>
          </a:r>
        </a:p>
      </dsp:txBody>
      <dsp:txXfrm>
        <a:off x="2242943" y="2047874"/>
        <a:ext cx="3850719" cy="639960"/>
      </dsp:txXfrm>
    </dsp:sp>
    <dsp:sp modelId="{46AA27C9-01BB-4281-AE08-AE77F1DD8F74}">
      <dsp:nvSpPr>
        <dsp:cNvPr id="0" name=""/>
        <dsp:cNvSpPr/>
      </dsp:nvSpPr>
      <dsp:spPr>
        <a:xfrm>
          <a:off x="2169362" y="2687835"/>
          <a:ext cx="39242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5E9FC2-4390-4743-85A4-209116D02667}">
      <dsp:nvSpPr>
        <dsp:cNvPr id="0" name=""/>
        <dsp:cNvSpPr/>
      </dsp:nvSpPr>
      <dsp:spPr>
        <a:xfrm>
          <a:off x="2242943" y="2719833"/>
          <a:ext cx="3850719"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1800" kern="1200" noProof="0"/>
            <a:t>Autoestima y Autoconocimiento</a:t>
          </a:r>
        </a:p>
      </dsp:txBody>
      <dsp:txXfrm>
        <a:off x="2242943" y="2719833"/>
        <a:ext cx="3850719" cy="639960"/>
      </dsp:txXfrm>
    </dsp:sp>
    <dsp:sp modelId="{7C0082B9-0B25-4441-A69C-CE8A86658242}">
      <dsp:nvSpPr>
        <dsp:cNvPr id="0" name=""/>
        <dsp:cNvSpPr/>
      </dsp:nvSpPr>
      <dsp:spPr>
        <a:xfrm>
          <a:off x="2169362" y="3359794"/>
          <a:ext cx="39242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646E74-4D20-4AA1-9FA6-74A12CDAFA52}">
      <dsp:nvSpPr>
        <dsp:cNvPr id="0" name=""/>
        <dsp:cNvSpPr/>
      </dsp:nvSpPr>
      <dsp:spPr>
        <a:xfrm>
          <a:off x="2242943" y="3391792"/>
          <a:ext cx="3850719"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US" sz="1800" kern="1200" noProof="0"/>
            <a:t>Comunicación Efectiva</a:t>
          </a:r>
        </a:p>
      </dsp:txBody>
      <dsp:txXfrm>
        <a:off x="2242943" y="3391792"/>
        <a:ext cx="3850719" cy="639960"/>
      </dsp:txXfrm>
    </dsp:sp>
    <dsp:sp modelId="{18470762-47C0-4475-8F10-F3E2B90F7867}">
      <dsp:nvSpPr>
        <dsp:cNvPr id="0" name=""/>
        <dsp:cNvSpPr/>
      </dsp:nvSpPr>
      <dsp:spPr>
        <a:xfrm>
          <a:off x="2169362" y="4031753"/>
          <a:ext cx="39242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17762-B78B-4BFD-8C93-97355EDD8445}">
      <dsp:nvSpPr>
        <dsp:cNvPr id="0" name=""/>
        <dsp:cNvSpPr/>
      </dsp:nvSpPr>
      <dsp:spPr>
        <a:xfrm>
          <a:off x="0" y="0"/>
          <a:ext cx="6096000" cy="1828800"/>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393AFD-85D1-4AA0-9B0F-604BE46F37B6}">
      <dsp:nvSpPr>
        <dsp:cNvPr id="0" name=""/>
        <dsp:cNvSpPr/>
      </dsp:nvSpPr>
      <dsp:spPr>
        <a:xfrm>
          <a:off x="182879" y="243840"/>
          <a:ext cx="1790700" cy="13411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C4A4F4-84CB-4783-884A-9444C35D6F9C}">
      <dsp:nvSpPr>
        <dsp:cNvPr id="0" name=""/>
        <dsp:cNvSpPr/>
      </dsp:nvSpPr>
      <dsp:spPr>
        <a:xfrm rot="10800000">
          <a:off x="182879" y="1828799"/>
          <a:ext cx="1790700" cy="2235200"/>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US" sz="1600" b="1" kern="1200" noProof="0">
              <a:latin typeface="+mn-lt"/>
            </a:rPr>
            <a:t>Esencial</a:t>
          </a:r>
        </a:p>
        <a:p>
          <a:pPr marL="0" lvl="0" indent="0" algn="ctr" defTabSz="711200">
            <a:lnSpc>
              <a:spcPct val="90000"/>
            </a:lnSpc>
            <a:spcBef>
              <a:spcPct val="0"/>
            </a:spcBef>
            <a:spcAft>
              <a:spcPct val="35000"/>
            </a:spcAft>
            <a:buNone/>
          </a:pPr>
          <a:r>
            <a:rPr lang="es-US" sz="1600" b="1" kern="1200" noProof="0">
              <a:latin typeface="+mn-lt"/>
            </a:rPr>
            <a:t>(22 horas)</a:t>
          </a:r>
        </a:p>
        <a:p>
          <a:pPr marL="0" lvl="0" indent="0" algn="l" defTabSz="711200">
            <a:lnSpc>
              <a:spcPct val="90000"/>
            </a:lnSpc>
            <a:spcBef>
              <a:spcPct val="0"/>
            </a:spcBef>
            <a:spcAft>
              <a:spcPct val="35000"/>
            </a:spcAft>
            <a:buNone/>
          </a:pPr>
          <a:r>
            <a:rPr lang="es-US" sz="1200" kern="1200" spc="-5" noProof="0">
              <a:latin typeface="+mn-lt"/>
              <a:cs typeface="Arial"/>
            </a:rPr>
            <a:t>Servicio al Cliente</a:t>
          </a:r>
          <a:r>
            <a:rPr lang="es-US" sz="1200" kern="1200" spc="25" noProof="0">
              <a:latin typeface="+mn-lt"/>
              <a:cs typeface="Arial"/>
            </a:rPr>
            <a:t> </a:t>
          </a:r>
          <a:r>
            <a:rPr lang="es-US" sz="1200" kern="1200" spc="-5" noProof="0">
              <a:latin typeface="+mn-lt"/>
              <a:cs typeface="Arial"/>
            </a:rPr>
            <a:t>(7h)</a:t>
          </a:r>
          <a:endParaRPr lang="es-US" sz="1200" kern="1200" noProof="0">
            <a:latin typeface="+mn-lt"/>
            <a:cs typeface="Arial"/>
          </a:endParaRPr>
        </a:p>
        <a:p>
          <a:pPr marL="0" lvl="0" indent="0" algn="l" defTabSz="711200">
            <a:lnSpc>
              <a:spcPct val="90000"/>
            </a:lnSpc>
            <a:spcBef>
              <a:spcPct val="0"/>
            </a:spcBef>
            <a:spcAft>
              <a:spcPct val="35000"/>
            </a:spcAft>
            <a:buNone/>
          </a:pPr>
          <a:r>
            <a:rPr lang="es-US" sz="1200" kern="1200" spc="-5" noProof="0">
              <a:latin typeface="+mn-lt"/>
              <a:cs typeface="Arial"/>
            </a:rPr>
            <a:t>Promotor de mercadeo </a:t>
          </a:r>
          <a:r>
            <a:rPr lang="es-US" sz="1200" kern="1200" noProof="0">
              <a:latin typeface="+mn-lt"/>
              <a:cs typeface="Arial"/>
            </a:rPr>
            <a:t>y </a:t>
          </a:r>
          <a:r>
            <a:rPr lang="es-US" sz="1200" kern="1200" spc="-5" noProof="0">
              <a:latin typeface="+mn-lt"/>
              <a:cs typeface="Arial"/>
            </a:rPr>
            <a:t>ventas</a:t>
          </a:r>
          <a:r>
            <a:rPr lang="es-US" sz="1200" kern="1200" spc="20" noProof="0">
              <a:latin typeface="+mn-lt"/>
              <a:cs typeface="Arial"/>
            </a:rPr>
            <a:t> </a:t>
          </a:r>
          <a:r>
            <a:rPr lang="es-US" sz="1200" kern="1200" spc="-5" noProof="0">
              <a:latin typeface="+mn-lt"/>
              <a:cs typeface="Arial"/>
            </a:rPr>
            <a:t>(6h)</a:t>
          </a:r>
          <a:endParaRPr lang="es-US" sz="1200" kern="1200" noProof="0">
            <a:latin typeface="+mn-lt"/>
            <a:cs typeface="Arial"/>
          </a:endParaRPr>
        </a:p>
        <a:p>
          <a:pPr marL="0" lvl="0" indent="0" algn="l" defTabSz="711200">
            <a:lnSpc>
              <a:spcPct val="90000"/>
            </a:lnSpc>
            <a:spcBef>
              <a:spcPct val="0"/>
            </a:spcBef>
            <a:spcAft>
              <a:spcPct val="35000"/>
            </a:spcAft>
            <a:buNone/>
          </a:pPr>
          <a:r>
            <a:rPr lang="es-US" sz="1200" kern="1200" spc="-20" noProof="0">
              <a:latin typeface="+mn-lt"/>
              <a:cs typeface="Arial"/>
            </a:rPr>
            <a:t>Ventas</a:t>
          </a:r>
          <a:r>
            <a:rPr lang="es-US" sz="1200" kern="1200" spc="-5" noProof="0">
              <a:latin typeface="+mn-lt"/>
              <a:cs typeface="Arial"/>
            </a:rPr>
            <a:t> (7h)</a:t>
          </a:r>
          <a:endParaRPr lang="es-US" sz="1200" kern="1200" noProof="0">
            <a:latin typeface="+mn-lt"/>
            <a:cs typeface="Arial"/>
          </a:endParaRPr>
        </a:p>
        <a:p>
          <a:pPr marL="0" lvl="0" indent="0" algn="l" defTabSz="711200">
            <a:lnSpc>
              <a:spcPct val="90000"/>
            </a:lnSpc>
            <a:spcBef>
              <a:spcPct val="0"/>
            </a:spcBef>
            <a:spcAft>
              <a:spcPct val="35000"/>
            </a:spcAft>
            <a:buNone/>
          </a:pPr>
          <a:r>
            <a:rPr lang="es-US" sz="1200" kern="1200" spc="-5" noProof="0">
              <a:latin typeface="+mn-lt"/>
              <a:cs typeface="Arial"/>
            </a:rPr>
            <a:t>Prevención de violencia en mujeres</a:t>
          </a:r>
          <a:r>
            <a:rPr lang="es-US" sz="1200" kern="1200" spc="15" noProof="0">
              <a:latin typeface="+mn-lt"/>
              <a:cs typeface="Arial"/>
            </a:rPr>
            <a:t> </a:t>
          </a:r>
          <a:r>
            <a:rPr lang="es-US" sz="1200" kern="1200" noProof="0">
              <a:latin typeface="+mn-lt"/>
              <a:cs typeface="Arial"/>
            </a:rPr>
            <a:t>y </a:t>
          </a:r>
          <a:r>
            <a:rPr lang="es-US" sz="1200" kern="1200" spc="-5" noProof="0">
              <a:latin typeface="+mn-lt"/>
              <a:cs typeface="Arial"/>
            </a:rPr>
            <a:t>niñas (2h)</a:t>
          </a:r>
          <a:endParaRPr lang="es-US" sz="1200" kern="1200" noProof="0">
            <a:latin typeface="+mn-lt"/>
          </a:endParaRPr>
        </a:p>
      </dsp:txBody>
      <dsp:txXfrm rot="10800000">
        <a:off x="237949" y="1828799"/>
        <a:ext cx="1680560" cy="2180130"/>
      </dsp:txXfrm>
    </dsp:sp>
    <dsp:sp modelId="{FAB097C0-C4DE-4575-B20A-B7BA0E780C49}">
      <dsp:nvSpPr>
        <dsp:cNvPr id="0" name=""/>
        <dsp:cNvSpPr/>
      </dsp:nvSpPr>
      <dsp:spPr>
        <a:xfrm>
          <a:off x="2152650" y="243840"/>
          <a:ext cx="1790700" cy="134112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3EBCA2-19D3-4AD7-992F-8B51CE8C968F}">
      <dsp:nvSpPr>
        <dsp:cNvPr id="0" name=""/>
        <dsp:cNvSpPr/>
      </dsp:nvSpPr>
      <dsp:spPr>
        <a:xfrm rot="10800000">
          <a:off x="2152650" y="1828799"/>
          <a:ext cx="1790700" cy="2235200"/>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US" sz="1600" b="1" kern="1200" noProof="0">
              <a:latin typeface="+mn-lt"/>
            </a:rPr>
            <a:t>Complementario</a:t>
          </a:r>
        </a:p>
        <a:p>
          <a:pPr marL="0" lvl="0" indent="0" algn="ctr" defTabSz="711200">
            <a:lnSpc>
              <a:spcPct val="90000"/>
            </a:lnSpc>
            <a:spcBef>
              <a:spcPct val="0"/>
            </a:spcBef>
            <a:spcAft>
              <a:spcPct val="35000"/>
            </a:spcAft>
            <a:buNone/>
          </a:pPr>
          <a:r>
            <a:rPr lang="es-US" sz="1600" b="1" kern="1200" noProof="0">
              <a:latin typeface="+mn-lt"/>
            </a:rPr>
            <a:t>(20 horas)</a:t>
          </a:r>
        </a:p>
        <a:p>
          <a:pPr marL="0" lvl="0" indent="0" algn="l" defTabSz="711200">
            <a:lnSpc>
              <a:spcPct val="90000"/>
            </a:lnSpc>
            <a:spcBef>
              <a:spcPct val="0"/>
            </a:spcBef>
            <a:spcAft>
              <a:spcPct val="35000"/>
            </a:spcAft>
            <a:buNone/>
          </a:pPr>
          <a:r>
            <a:rPr lang="es-US" sz="1200" kern="1200" spc="-5" noProof="0">
              <a:latin typeface="+mn-lt"/>
              <a:cs typeface="Arial"/>
            </a:rPr>
            <a:t>Liderazgo y empleabilidad (6h)</a:t>
          </a:r>
        </a:p>
        <a:p>
          <a:pPr marL="0" lvl="0" indent="0" algn="l" defTabSz="711200">
            <a:lnSpc>
              <a:spcPct val="90000"/>
            </a:lnSpc>
            <a:spcBef>
              <a:spcPct val="0"/>
            </a:spcBef>
            <a:spcAft>
              <a:spcPct val="35000"/>
            </a:spcAft>
            <a:buNone/>
          </a:pPr>
          <a:r>
            <a:rPr lang="es-US" sz="1200" kern="1200" spc="-5" noProof="0">
              <a:latin typeface="+mn-lt"/>
              <a:cs typeface="Arial"/>
            </a:rPr>
            <a:t>Autoestima y autoconocimiento (7h)</a:t>
          </a:r>
        </a:p>
        <a:p>
          <a:pPr marL="0" lvl="0" indent="0" algn="l" defTabSz="711200">
            <a:lnSpc>
              <a:spcPct val="90000"/>
            </a:lnSpc>
            <a:spcBef>
              <a:spcPct val="0"/>
            </a:spcBef>
            <a:spcAft>
              <a:spcPct val="35000"/>
            </a:spcAft>
            <a:buNone/>
          </a:pPr>
          <a:r>
            <a:rPr lang="es-US" sz="1200" kern="1200" spc="-5" noProof="0">
              <a:latin typeface="+mn-lt"/>
              <a:cs typeface="Arial"/>
            </a:rPr>
            <a:t>Comunicación efectiva (7h)</a:t>
          </a:r>
        </a:p>
      </dsp:txBody>
      <dsp:txXfrm rot="10800000">
        <a:off x="2207720" y="1828799"/>
        <a:ext cx="1680560" cy="2180130"/>
      </dsp:txXfrm>
    </dsp:sp>
    <dsp:sp modelId="{E7BFBD3C-E937-4A57-8FA5-5ACDDA392BB2}">
      <dsp:nvSpPr>
        <dsp:cNvPr id="0" name=""/>
        <dsp:cNvSpPr/>
      </dsp:nvSpPr>
      <dsp:spPr>
        <a:xfrm>
          <a:off x="4122420" y="243840"/>
          <a:ext cx="1790700" cy="134112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CB248-AAF4-46FB-8968-026DD6FC4218}">
      <dsp:nvSpPr>
        <dsp:cNvPr id="0" name=""/>
        <dsp:cNvSpPr/>
      </dsp:nvSpPr>
      <dsp:spPr>
        <a:xfrm rot="10800000">
          <a:off x="4122420" y="1828799"/>
          <a:ext cx="1790700" cy="2235200"/>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US" sz="1600" b="1" kern="1200" noProof="0">
              <a:latin typeface="+mn-lt"/>
            </a:rPr>
            <a:t>Adicional</a:t>
          </a:r>
        </a:p>
        <a:p>
          <a:pPr marL="0" lvl="0" indent="0" algn="ctr" defTabSz="711200">
            <a:lnSpc>
              <a:spcPct val="90000"/>
            </a:lnSpc>
            <a:spcBef>
              <a:spcPct val="0"/>
            </a:spcBef>
            <a:spcAft>
              <a:spcPct val="35000"/>
            </a:spcAft>
            <a:buNone/>
          </a:pPr>
          <a:r>
            <a:rPr lang="es-US" sz="1600" b="1" kern="1200" noProof="0">
              <a:latin typeface="+mn-lt"/>
            </a:rPr>
            <a:t>(8 horas)</a:t>
          </a:r>
        </a:p>
        <a:p>
          <a:pPr marL="0" lvl="0" indent="0" algn="l" defTabSz="711200">
            <a:lnSpc>
              <a:spcPct val="90000"/>
            </a:lnSpc>
            <a:spcBef>
              <a:spcPct val="0"/>
            </a:spcBef>
            <a:spcAft>
              <a:spcPct val="35000"/>
            </a:spcAft>
            <a:buNone/>
          </a:pPr>
          <a:r>
            <a:rPr lang="es-US" sz="1200" kern="1200" spc="-5" noProof="0">
              <a:latin typeface="+mn-lt"/>
              <a:cs typeface="Arial"/>
            </a:rPr>
            <a:t>Destrezas de Emprendimiento</a:t>
          </a:r>
        </a:p>
      </dsp:txBody>
      <dsp:txXfrm rot="10800000">
        <a:off x="4177490" y="1828799"/>
        <a:ext cx="1680560" cy="2180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5C8B0-616D-4684-AEE0-14EE80D028B8}">
      <dsp:nvSpPr>
        <dsp:cNvPr id="0" name=""/>
        <dsp:cNvSpPr/>
      </dsp:nvSpPr>
      <dsp:spPr>
        <a:xfrm>
          <a:off x="1792223" y="496"/>
          <a:ext cx="3072384" cy="1934765"/>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US" sz="1400" kern="1200" noProof="0" dirty="0">
              <a:latin typeface="+mn-lt"/>
            </a:rPr>
            <a:t>Entrenamiento Modelo Canvas de Negocios</a:t>
          </a:r>
        </a:p>
        <a:p>
          <a:pPr marL="114300" lvl="1" indent="-114300" algn="l" defTabSz="622300">
            <a:lnSpc>
              <a:spcPct val="90000"/>
            </a:lnSpc>
            <a:spcBef>
              <a:spcPct val="0"/>
            </a:spcBef>
            <a:spcAft>
              <a:spcPct val="15000"/>
            </a:spcAft>
            <a:buChar char="•"/>
          </a:pPr>
          <a:r>
            <a:rPr lang="es-US" sz="1400" kern="1200" noProof="0" dirty="0">
              <a:latin typeface="+mn-lt"/>
            </a:rPr>
            <a:t>Discurso y presentación para lanzamiento de negocio</a:t>
          </a:r>
        </a:p>
        <a:p>
          <a:pPr marL="114300" lvl="1" indent="-114300" algn="l" defTabSz="622300">
            <a:lnSpc>
              <a:spcPct val="90000"/>
            </a:lnSpc>
            <a:spcBef>
              <a:spcPct val="0"/>
            </a:spcBef>
            <a:spcAft>
              <a:spcPct val="15000"/>
            </a:spcAft>
            <a:buChar char="•"/>
          </a:pPr>
          <a:r>
            <a:rPr lang="es-US" sz="1400" kern="1200" noProof="0" dirty="0">
              <a:latin typeface="+mn-lt"/>
            </a:rPr>
            <a:t>Mentoreo de Mujeres Emprendedoras (Redes)</a:t>
          </a:r>
        </a:p>
      </dsp:txBody>
      <dsp:txXfrm>
        <a:off x="1792223" y="242342"/>
        <a:ext cx="2346847" cy="1451073"/>
      </dsp:txXfrm>
    </dsp:sp>
    <dsp:sp modelId="{0B7F2B85-1A4E-44DF-BB1D-18E85ABC2699}">
      <dsp:nvSpPr>
        <dsp:cNvPr id="0" name=""/>
        <dsp:cNvSpPr/>
      </dsp:nvSpPr>
      <dsp:spPr>
        <a:xfrm>
          <a:off x="256031" y="496"/>
          <a:ext cx="1536192" cy="19347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US" sz="1600" b="1" u="none" kern="1200" noProof="0" dirty="0">
              <a:uFill>
                <a:solidFill>
                  <a:srgbClr val="000000"/>
                </a:solidFill>
              </a:uFill>
              <a:latin typeface="+mn-lt"/>
              <a:cs typeface="Calibri"/>
            </a:rPr>
            <a:t>C</a:t>
          </a:r>
          <a:r>
            <a:rPr lang="es-US" sz="1600" b="1" u="none" kern="1200" spc="-10" noProof="0" dirty="0">
              <a:uFill>
                <a:solidFill>
                  <a:srgbClr val="000000"/>
                </a:solidFill>
              </a:uFill>
              <a:latin typeface="+mn-lt"/>
              <a:cs typeface="Calibri"/>
            </a:rPr>
            <a:t>entros </a:t>
          </a:r>
          <a:r>
            <a:rPr lang="es-US" sz="1600" b="1" u="none" kern="1200" noProof="0" dirty="0">
              <a:uFill>
                <a:solidFill>
                  <a:srgbClr val="000000"/>
                </a:solidFill>
              </a:uFill>
              <a:latin typeface="+mn-lt"/>
              <a:cs typeface="Calibri"/>
            </a:rPr>
            <a:t>de </a:t>
          </a:r>
          <a:r>
            <a:rPr lang="es-US" sz="1600" b="1" u="none" kern="1200" noProof="0" dirty="0">
              <a:latin typeface="+mn-lt"/>
              <a:cs typeface="Calibri"/>
            </a:rPr>
            <a:t> I</a:t>
          </a:r>
          <a:r>
            <a:rPr lang="es-US" sz="1600" b="1" u="none" kern="1200" spc="-10" noProof="0" dirty="0">
              <a:uFill>
                <a:solidFill>
                  <a:srgbClr val="000000"/>
                </a:solidFill>
              </a:uFill>
              <a:latin typeface="+mn-lt"/>
              <a:cs typeface="Calibri"/>
            </a:rPr>
            <a:t>nnovación</a:t>
          </a:r>
          <a:endParaRPr lang="es-US" sz="1600" b="1" u="none" kern="1200" noProof="0" dirty="0">
            <a:latin typeface="+mn-lt"/>
          </a:endParaRPr>
        </a:p>
      </dsp:txBody>
      <dsp:txXfrm>
        <a:off x="331022" y="75487"/>
        <a:ext cx="1386210" cy="1784783"/>
      </dsp:txXfrm>
    </dsp:sp>
    <dsp:sp modelId="{5100A155-8245-4150-8265-B1C465B62C16}">
      <dsp:nvSpPr>
        <dsp:cNvPr id="0" name=""/>
        <dsp:cNvSpPr/>
      </dsp:nvSpPr>
      <dsp:spPr>
        <a:xfrm>
          <a:off x="1792223" y="2128738"/>
          <a:ext cx="3072384" cy="1934765"/>
        </a:xfrm>
        <a:prstGeom prst="rightArrow">
          <a:avLst>
            <a:gd name="adj1" fmla="val 75000"/>
            <a:gd name="adj2" fmla="val 50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US" sz="1400" kern="1200" spc="-5" noProof="0" dirty="0">
              <a:latin typeface="+mn-lt"/>
              <a:cs typeface="Arial"/>
            </a:rPr>
            <a:t>Acceso a</a:t>
          </a:r>
          <a:r>
            <a:rPr lang="es-US" sz="1400" kern="1200" spc="-55" noProof="0" dirty="0">
              <a:latin typeface="+mn-lt"/>
              <a:cs typeface="Arial"/>
            </a:rPr>
            <a:t> </a:t>
          </a:r>
          <a:r>
            <a:rPr lang="es-US" sz="1400" kern="1200" spc="-5" noProof="0" dirty="0">
              <a:latin typeface="+mn-lt"/>
              <a:cs typeface="Arial"/>
            </a:rPr>
            <a:t>incentivos  económicos y</a:t>
          </a:r>
          <a:r>
            <a:rPr lang="es-US" sz="1400" kern="1200" spc="-60" noProof="0" dirty="0">
              <a:latin typeface="+mn-lt"/>
              <a:cs typeface="Arial"/>
            </a:rPr>
            <a:t> </a:t>
          </a:r>
          <a:r>
            <a:rPr lang="es-US" sz="1400" kern="1200" spc="-5" noProof="0" dirty="0">
              <a:latin typeface="+mn-lt"/>
              <a:cs typeface="Arial"/>
            </a:rPr>
            <a:t>micro  créditos.</a:t>
          </a:r>
          <a:endParaRPr lang="es-US" sz="1400" kern="1200" noProof="0" dirty="0">
            <a:latin typeface="+mn-lt"/>
          </a:endParaRPr>
        </a:p>
        <a:p>
          <a:pPr marL="114300" lvl="1" indent="-114300" algn="l" defTabSz="622300">
            <a:lnSpc>
              <a:spcPct val="90000"/>
            </a:lnSpc>
            <a:spcBef>
              <a:spcPct val="0"/>
            </a:spcBef>
            <a:spcAft>
              <a:spcPct val="15000"/>
            </a:spcAft>
            <a:buChar char="•"/>
          </a:pPr>
          <a:r>
            <a:rPr lang="es-US" sz="1400" kern="1200" noProof="0" dirty="0">
              <a:latin typeface="+mn-lt"/>
            </a:rPr>
            <a:t>Entrenamiento en manejo de finanzas.</a:t>
          </a:r>
        </a:p>
        <a:p>
          <a:pPr marL="114300" lvl="1" indent="-114300" algn="l" defTabSz="622300">
            <a:lnSpc>
              <a:spcPct val="90000"/>
            </a:lnSpc>
            <a:spcBef>
              <a:spcPct val="0"/>
            </a:spcBef>
            <a:spcAft>
              <a:spcPct val="15000"/>
            </a:spcAft>
            <a:buChar char="•"/>
          </a:pPr>
          <a:r>
            <a:rPr lang="es-US" sz="1400" kern="1200" noProof="0" dirty="0">
              <a:latin typeface="+mn-lt"/>
            </a:rPr>
            <a:t>Directorio de Emprendedoras en Redes Sociales.</a:t>
          </a:r>
        </a:p>
      </dsp:txBody>
      <dsp:txXfrm>
        <a:off x="1792223" y="2370584"/>
        <a:ext cx="2346847" cy="1451073"/>
      </dsp:txXfrm>
    </dsp:sp>
    <dsp:sp modelId="{A3A77039-22B2-4C0D-BB14-651D3E5E1C84}">
      <dsp:nvSpPr>
        <dsp:cNvPr id="0" name=""/>
        <dsp:cNvSpPr/>
      </dsp:nvSpPr>
      <dsp:spPr>
        <a:xfrm>
          <a:off x="256031" y="2128738"/>
          <a:ext cx="1536192" cy="193476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US" sz="1600" b="1" u="none" kern="1200" spc="-5" noProof="0" dirty="0">
              <a:uFill>
                <a:solidFill>
                  <a:srgbClr val="000000"/>
                </a:solidFill>
              </a:uFill>
              <a:latin typeface="+mn-lt"/>
              <a:cs typeface="Calibri"/>
            </a:rPr>
            <a:t>Vinculación </a:t>
          </a:r>
          <a:r>
            <a:rPr lang="es-US" sz="1600" b="1" u="none" kern="1200" noProof="0" dirty="0">
              <a:uFill>
                <a:solidFill>
                  <a:srgbClr val="000000"/>
                </a:solidFill>
              </a:uFill>
              <a:latin typeface="+mn-lt"/>
              <a:cs typeface="Calibri"/>
            </a:rPr>
            <a:t>a </a:t>
          </a:r>
          <a:r>
            <a:rPr lang="es-US" sz="1600" b="1" u="none" kern="1200" noProof="0" dirty="0">
              <a:latin typeface="+mn-lt"/>
              <a:cs typeface="Calibri"/>
            </a:rPr>
            <a:t> </a:t>
          </a:r>
          <a:r>
            <a:rPr lang="es-US" sz="1600" b="1" u="none" kern="1200" spc="-5" noProof="0" dirty="0">
              <a:uFill>
                <a:solidFill>
                  <a:srgbClr val="000000"/>
                </a:solidFill>
              </a:uFill>
              <a:latin typeface="+mn-lt"/>
              <a:cs typeface="Calibri"/>
            </a:rPr>
            <a:t>opor</a:t>
          </a:r>
          <a:r>
            <a:rPr lang="es-US" sz="1600" b="1" u="none" kern="1200" spc="-10" noProof="0" dirty="0">
              <a:uFill>
                <a:solidFill>
                  <a:srgbClr val="000000"/>
                </a:solidFill>
              </a:uFill>
              <a:latin typeface="+mn-lt"/>
              <a:cs typeface="Calibri"/>
            </a:rPr>
            <a:t>t</a:t>
          </a:r>
          <a:r>
            <a:rPr lang="es-US" sz="1600" b="1" u="none" kern="1200" spc="-5" noProof="0" dirty="0">
              <a:uFill>
                <a:solidFill>
                  <a:srgbClr val="000000"/>
                </a:solidFill>
              </a:uFill>
              <a:latin typeface="+mn-lt"/>
              <a:cs typeface="Calibri"/>
            </a:rPr>
            <a:t>u</a:t>
          </a:r>
          <a:r>
            <a:rPr lang="es-US" sz="1600" b="1" u="none" kern="1200" noProof="0" dirty="0">
              <a:uFill>
                <a:solidFill>
                  <a:srgbClr val="000000"/>
                </a:solidFill>
              </a:uFill>
              <a:latin typeface="+mn-lt"/>
              <a:cs typeface="Calibri"/>
            </a:rPr>
            <a:t>n</a:t>
          </a:r>
          <a:r>
            <a:rPr lang="es-US" sz="1600" b="1" u="none" kern="1200" spc="-5" noProof="0" dirty="0">
              <a:uFill>
                <a:solidFill>
                  <a:srgbClr val="000000"/>
                </a:solidFill>
              </a:uFill>
              <a:latin typeface="+mn-lt"/>
              <a:cs typeface="Calibri"/>
            </a:rPr>
            <a:t>ida</a:t>
          </a:r>
          <a:r>
            <a:rPr lang="es-US" sz="1600" b="1" u="none" kern="1200" noProof="0" dirty="0">
              <a:uFill>
                <a:solidFill>
                  <a:srgbClr val="000000"/>
                </a:solidFill>
              </a:uFill>
              <a:latin typeface="+mn-lt"/>
              <a:cs typeface="Calibri"/>
            </a:rPr>
            <a:t>des</a:t>
          </a:r>
          <a:r>
            <a:rPr lang="es-US" sz="1400" b="1" u="none" kern="1200" noProof="0" dirty="0">
              <a:uFill>
                <a:solidFill>
                  <a:srgbClr val="000000"/>
                </a:solidFill>
              </a:uFill>
              <a:latin typeface="+mn-lt"/>
              <a:cs typeface="Calibri"/>
            </a:rPr>
            <a:t> </a:t>
          </a:r>
          <a:r>
            <a:rPr lang="es-US" sz="1400" b="1" u="none" kern="1200" noProof="0" dirty="0">
              <a:latin typeface="+mn-lt"/>
              <a:cs typeface="Calibri"/>
            </a:rPr>
            <a:t> </a:t>
          </a:r>
          <a:r>
            <a:rPr lang="es-US" sz="1600" b="1" u="none" kern="1200" spc="-10" noProof="0" dirty="0">
              <a:uFill>
                <a:solidFill>
                  <a:srgbClr val="000000"/>
                </a:solidFill>
              </a:uFill>
              <a:latin typeface="+mn-lt"/>
              <a:cs typeface="Calibri"/>
            </a:rPr>
            <a:t>económicas</a:t>
          </a:r>
          <a:endParaRPr lang="es-US" sz="1600" b="1" u="none" kern="1200" noProof="0" dirty="0">
            <a:latin typeface="+mn-lt"/>
          </a:endParaRPr>
        </a:p>
      </dsp:txBody>
      <dsp:txXfrm>
        <a:off x="331022" y="2203729"/>
        <a:ext cx="1386210" cy="17847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44389-8DE4-7141-99B0-0C78881AC5FB}">
      <dsp:nvSpPr>
        <dsp:cNvPr id="0" name=""/>
        <dsp:cNvSpPr/>
      </dsp:nvSpPr>
      <dsp:spPr>
        <a:xfrm>
          <a:off x="1025824" y="-216056"/>
          <a:ext cx="4044351" cy="4044351"/>
        </a:xfrm>
        <a:prstGeom prst="circularArrow">
          <a:avLst>
            <a:gd name="adj1" fmla="val 5689"/>
            <a:gd name="adj2" fmla="val 340510"/>
            <a:gd name="adj3" fmla="val 12471172"/>
            <a:gd name="adj4" fmla="val 18234576"/>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B58DC9-FB98-724C-9AE4-6E7F822B8527}">
      <dsp:nvSpPr>
        <dsp:cNvPr id="0" name=""/>
        <dsp:cNvSpPr/>
      </dsp:nvSpPr>
      <dsp:spPr>
        <a:xfrm>
          <a:off x="1640085" y="575"/>
          <a:ext cx="2815828" cy="14079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kern="1200" dirty="0"/>
            <a:t>Participación</a:t>
          </a:r>
        </a:p>
      </dsp:txBody>
      <dsp:txXfrm>
        <a:off x="1708814" y="69304"/>
        <a:ext cx="2678370" cy="1270456"/>
      </dsp:txXfrm>
    </dsp:sp>
    <dsp:sp modelId="{0DB9FAD1-0852-D446-9CB9-FADD320AA5A5}">
      <dsp:nvSpPr>
        <dsp:cNvPr id="0" name=""/>
        <dsp:cNvSpPr/>
      </dsp:nvSpPr>
      <dsp:spPr>
        <a:xfrm>
          <a:off x="3172913" y="2655510"/>
          <a:ext cx="2815828" cy="140791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kern="1200" dirty="0"/>
            <a:t>Colaboración</a:t>
          </a:r>
        </a:p>
      </dsp:txBody>
      <dsp:txXfrm>
        <a:off x="3241642" y="2724239"/>
        <a:ext cx="2678370" cy="1270456"/>
      </dsp:txXfrm>
    </dsp:sp>
    <dsp:sp modelId="{5BC6705D-DA73-504B-85B9-E14A14967C23}">
      <dsp:nvSpPr>
        <dsp:cNvPr id="0" name=""/>
        <dsp:cNvSpPr/>
      </dsp:nvSpPr>
      <dsp:spPr>
        <a:xfrm>
          <a:off x="107258" y="2655510"/>
          <a:ext cx="2815828" cy="140791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kern="1200" dirty="0"/>
            <a:t>Transparencia</a:t>
          </a:r>
        </a:p>
      </dsp:txBody>
      <dsp:txXfrm>
        <a:off x="175987" y="2724239"/>
        <a:ext cx="2678370" cy="12704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472C3-1A0C-F442-9633-AC1F6D753DEF}">
      <dsp:nvSpPr>
        <dsp:cNvPr id="0" name=""/>
        <dsp:cNvSpPr/>
      </dsp:nvSpPr>
      <dsp:spPr>
        <a:xfrm>
          <a:off x="488669" y="929536"/>
          <a:ext cx="2608392" cy="859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a:t>Se inicia con la participación social (bottom-up)</a:t>
          </a:r>
        </a:p>
      </dsp:txBody>
      <dsp:txXfrm>
        <a:off x="488669" y="929536"/>
        <a:ext cx="2608392" cy="859583"/>
      </dsp:txXfrm>
    </dsp:sp>
    <dsp:sp modelId="{F44404A2-5D50-5041-A015-B16072FED95E}">
      <dsp:nvSpPr>
        <dsp:cNvPr id="0" name=""/>
        <dsp:cNvSpPr/>
      </dsp:nvSpPr>
      <dsp:spPr>
        <a:xfrm>
          <a:off x="488669" y="2742102"/>
          <a:ext cx="2608392" cy="161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b="1" kern="1200"/>
            <a:t>Mejorando el acceso a servicios, incrementando el conocimiento y apoyando a poblaciones vulnerables. </a:t>
          </a:r>
        </a:p>
      </dsp:txBody>
      <dsp:txXfrm>
        <a:off x="488669" y="2742102"/>
        <a:ext cx="2608392" cy="1610441"/>
      </dsp:txXfrm>
    </dsp:sp>
    <dsp:sp modelId="{C9D94770-8B18-FC41-BD7F-B43CCA502C2B}">
      <dsp:nvSpPr>
        <dsp:cNvPr id="0" name=""/>
        <dsp:cNvSpPr/>
      </dsp:nvSpPr>
      <dsp:spPr>
        <a:xfrm>
          <a:off x="485705" y="668104"/>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D8721-71E9-FE4F-A8BC-0DF9AEFD34EB}">
      <dsp:nvSpPr>
        <dsp:cNvPr id="0" name=""/>
        <dsp:cNvSpPr/>
      </dsp:nvSpPr>
      <dsp:spPr>
        <a:xfrm>
          <a:off x="630945" y="377624"/>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C7D02-CB2F-2248-A45A-2F37E640699E}">
      <dsp:nvSpPr>
        <dsp:cNvPr id="0" name=""/>
        <dsp:cNvSpPr/>
      </dsp:nvSpPr>
      <dsp:spPr>
        <a:xfrm>
          <a:off x="979521" y="435720"/>
          <a:ext cx="326049" cy="3260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01665-C308-9B43-8158-0B375BE2F926}">
      <dsp:nvSpPr>
        <dsp:cNvPr id="0" name=""/>
        <dsp:cNvSpPr/>
      </dsp:nvSpPr>
      <dsp:spPr>
        <a:xfrm>
          <a:off x="1270001" y="116192"/>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8F625-522D-4F4C-986E-BBCB54511C72}">
      <dsp:nvSpPr>
        <dsp:cNvPr id="0" name=""/>
        <dsp:cNvSpPr/>
      </dsp:nvSpPr>
      <dsp:spPr>
        <a:xfrm>
          <a:off x="1647625" y="0"/>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7FBAA-C44C-7B40-8D0E-203E50CBCCC4}">
      <dsp:nvSpPr>
        <dsp:cNvPr id="0" name=""/>
        <dsp:cNvSpPr/>
      </dsp:nvSpPr>
      <dsp:spPr>
        <a:xfrm>
          <a:off x="2112393" y="203336"/>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75B11-67FC-A640-A869-2353F502E2C7}">
      <dsp:nvSpPr>
        <dsp:cNvPr id="0" name=""/>
        <dsp:cNvSpPr/>
      </dsp:nvSpPr>
      <dsp:spPr>
        <a:xfrm>
          <a:off x="2402873" y="348576"/>
          <a:ext cx="326049" cy="3260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10C7CE-4570-A84A-A557-C133A7A54E31}">
      <dsp:nvSpPr>
        <dsp:cNvPr id="0" name=""/>
        <dsp:cNvSpPr/>
      </dsp:nvSpPr>
      <dsp:spPr>
        <a:xfrm>
          <a:off x="2809545" y="668104"/>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583FFD-E1D6-854A-97D8-E63FCB5E8693}">
      <dsp:nvSpPr>
        <dsp:cNvPr id="0" name=""/>
        <dsp:cNvSpPr/>
      </dsp:nvSpPr>
      <dsp:spPr>
        <a:xfrm>
          <a:off x="2983833" y="987632"/>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F6C793-4379-F84B-A2EF-9ED14E5EC7FD}">
      <dsp:nvSpPr>
        <dsp:cNvPr id="0" name=""/>
        <dsp:cNvSpPr/>
      </dsp:nvSpPr>
      <dsp:spPr>
        <a:xfrm>
          <a:off x="1473337" y="377624"/>
          <a:ext cx="533534" cy="53353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F0CECF-6BB9-ED44-B593-77A1C1A7802D}">
      <dsp:nvSpPr>
        <dsp:cNvPr id="0" name=""/>
        <dsp:cNvSpPr/>
      </dsp:nvSpPr>
      <dsp:spPr>
        <a:xfrm>
          <a:off x="340465" y="1481448"/>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CAFD5-132B-8246-947A-4FD0B8567E31}">
      <dsp:nvSpPr>
        <dsp:cNvPr id="0" name=""/>
        <dsp:cNvSpPr/>
      </dsp:nvSpPr>
      <dsp:spPr>
        <a:xfrm>
          <a:off x="514753" y="1742880"/>
          <a:ext cx="326049" cy="3260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2621CA-E7DA-C248-A0B9-59D5F0AD2AB6}">
      <dsp:nvSpPr>
        <dsp:cNvPr id="0" name=""/>
        <dsp:cNvSpPr/>
      </dsp:nvSpPr>
      <dsp:spPr>
        <a:xfrm>
          <a:off x="950473" y="1975264"/>
          <a:ext cx="474253" cy="47425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2B124-71BE-9D42-BF53-F6A5BEE681B1}">
      <dsp:nvSpPr>
        <dsp:cNvPr id="0" name=""/>
        <dsp:cNvSpPr/>
      </dsp:nvSpPr>
      <dsp:spPr>
        <a:xfrm>
          <a:off x="1560481" y="2352888"/>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604BB-B80A-EB4F-874D-7E877A114DE1}">
      <dsp:nvSpPr>
        <dsp:cNvPr id="0" name=""/>
        <dsp:cNvSpPr/>
      </dsp:nvSpPr>
      <dsp:spPr>
        <a:xfrm>
          <a:off x="1676673" y="1975264"/>
          <a:ext cx="326049" cy="3260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01C43-C8A8-C045-AC1B-403749D31F2F}">
      <dsp:nvSpPr>
        <dsp:cNvPr id="0" name=""/>
        <dsp:cNvSpPr/>
      </dsp:nvSpPr>
      <dsp:spPr>
        <a:xfrm>
          <a:off x="1967153" y="2381936"/>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AD631-7A51-394E-BAF9-8A1A17F9D153}">
      <dsp:nvSpPr>
        <dsp:cNvPr id="0" name=""/>
        <dsp:cNvSpPr/>
      </dsp:nvSpPr>
      <dsp:spPr>
        <a:xfrm>
          <a:off x="2228585" y="1917168"/>
          <a:ext cx="474253" cy="47425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AE2B86-F7ED-B44F-8196-DC51499EABD7}">
      <dsp:nvSpPr>
        <dsp:cNvPr id="0" name=""/>
        <dsp:cNvSpPr/>
      </dsp:nvSpPr>
      <dsp:spPr>
        <a:xfrm>
          <a:off x="2867641" y="1800976"/>
          <a:ext cx="326049" cy="3260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84C1B5-82B8-2E4E-AAED-D5BDD5DD5A8F}">
      <dsp:nvSpPr>
        <dsp:cNvPr id="0" name=""/>
        <dsp:cNvSpPr/>
      </dsp:nvSpPr>
      <dsp:spPr>
        <a:xfrm>
          <a:off x="3193690" y="435236"/>
          <a:ext cx="957559" cy="1828085"/>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F9133B-7E8C-1A41-9AF5-265D253A2C25}">
      <dsp:nvSpPr>
        <dsp:cNvPr id="0" name=""/>
        <dsp:cNvSpPr/>
      </dsp:nvSpPr>
      <dsp:spPr>
        <a:xfrm>
          <a:off x="3977148" y="435236"/>
          <a:ext cx="957559" cy="1828085"/>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1792A3-E877-B443-88CA-1AF1A0A963CD}">
      <dsp:nvSpPr>
        <dsp:cNvPr id="0" name=""/>
        <dsp:cNvSpPr/>
      </dsp:nvSpPr>
      <dsp:spPr>
        <a:xfrm>
          <a:off x="5130572" y="305548"/>
          <a:ext cx="2219797" cy="221979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s-ES" sz="1900" b="1" kern="1200"/>
            <a:t>Gobierno Abierto, Estado fortalecido</a:t>
          </a:r>
        </a:p>
      </dsp:txBody>
      <dsp:txXfrm>
        <a:off x="5455654" y="630630"/>
        <a:ext cx="1569633" cy="1569633"/>
      </dsp:txXfrm>
    </dsp:sp>
    <dsp:sp modelId="{189A33D7-ADA2-084F-8EC9-CFEA518CFDFB}">
      <dsp:nvSpPr>
        <dsp:cNvPr id="0" name=""/>
        <dsp:cNvSpPr/>
      </dsp:nvSpPr>
      <dsp:spPr>
        <a:xfrm>
          <a:off x="4934708" y="2742102"/>
          <a:ext cx="2611526" cy="161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a:t>Sostenibilidad de la iniciativa a largo plazo.</a:t>
          </a:r>
        </a:p>
      </dsp:txBody>
      <dsp:txXfrm>
        <a:off x="4934708" y="2742102"/>
        <a:ext cx="2611526" cy="161044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433911E-AE7D-4466-9769-FBE77098A495}" type="datetimeFigureOut">
              <a:rPr lang="en-US" smtClean="0"/>
              <a:t>8/5/20</a:t>
            </a:fld>
            <a:endParaRPr lang="en-US"/>
          </a:p>
        </p:txBody>
      </p:sp>
      <p:sp>
        <p:nvSpPr>
          <p:cNvPr id="4" name="Slide Image Placeholder 3"/>
          <p:cNvSpPr>
            <a:spLocks noGrp="1" noRot="1" noChangeAspect="1"/>
          </p:cNvSpPr>
          <p:nvPr>
            <p:ph type="sldImg" idx="2"/>
          </p:nvPr>
        </p:nvSpPr>
        <p:spPr>
          <a:xfrm>
            <a:off x="4552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2C428DE-E861-4580-BEF6-603B345D581A}" type="slidenum">
              <a:rPr lang="en-US" smtClean="0"/>
              <a:t>‹#›</a:t>
            </a:fld>
            <a:endParaRPr lang="en-US"/>
          </a:p>
        </p:txBody>
      </p:sp>
    </p:spTree>
    <p:extLst>
      <p:ext uri="{BB962C8B-B14F-4D97-AF65-F5344CB8AC3E}">
        <p14:creationId xmlns:p14="http://schemas.microsoft.com/office/powerpoint/2010/main" val="96030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buNone/>
            </a:pPr>
            <a:endParaRPr/>
          </a:p>
        </p:txBody>
      </p:sp>
    </p:spTree>
    <p:extLst>
      <p:ext uri="{BB962C8B-B14F-4D97-AF65-F5344CB8AC3E}">
        <p14:creationId xmlns:p14="http://schemas.microsoft.com/office/powerpoint/2010/main" val="2171592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2950" y="857250"/>
            <a:ext cx="30861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27</a:t>
            </a:fld>
            <a:endParaRPr lang="en-US"/>
          </a:p>
        </p:txBody>
      </p:sp>
    </p:spTree>
    <p:extLst>
      <p:ext uri="{BB962C8B-B14F-4D97-AF65-F5344CB8AC3E}">
        <p14:creationId xmlns:p14="http://schemas.microsoft.com/office/powerpoint/2010/main" val="471401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2950" y="857250"/>
            <a:ext cx="30861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28</a:t>
            </a:fld>
            <a:endParaRPr lang="en-US"/>
          </a:p>
        </p:txBody>
      </p:sp>
    </p:spTree>
    <p:extLst>
      <p:ext uri="{BB962C8B-B14F-4D97-AF65-F5344CB8AC3E}">
        <p14:creationId xmlns:p14="http://schemas.microsoft.com/office/powerpoint/2010/main" val="90001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El Proyecto  VIVE fue lanzado  en alianza con  </a:t>
            </a:r>
            <a:r>
              <a:rPr lang="es-ES" err="1"/>
              <a:t>Manpower</a:t>
            </a:r>
            <a:r>
              <a:rPr lang="es-ES"/>
              <a:t> </a:t>
            </a:r>
            <a:r>
              <a:rPr lang="es-ES" err="1"/>
              <a:t>Group</a:t>
            </a:r>
            <a:r>
              <a:rPr lang="es-ES"/>
              <a:t>  con el apoyo de </a:t>
            </a:r>
            <a:r>
              <a:rPr lang="es-ES" err="1"/>
              <a:t>Walmart</a:t>
            </a:r>
            <a:r>
              <a:rPr lang="es-ES"/>
              <a:t>  </a:t>
            </a:r>
            <a:r>
              <a:rPr lang="es-ES" err="1"/>
              <a:t>Foundation</a:t>
            </a:r>
            <a:r>
              <a:rPr lang="es-ES"/>
              <a:t> con el  fin de aumentar el  empoderamiento  económico de las mujeres  mexicanas. Nuestro objetivo en el TFTA es ampliarlo a todos los países que puedan beneficiarse</a:t>
            </a:r>
            <a:r>
              <a:rPr lang="es-ES" baseline="0"/>
              <a:t> de la integración plena de la mujer superando la violencia de genero y ampliando las oportunidades para que consigan trabajo o emprendan su propio negocio.</a:t>
            </a:r>
          </a:p>
          <a:p>
            <a:r>
              <a:rPr lang="es-ES" sz="1200" b="0" i="0" kern="1200">
                <a:solidFill>
                  <a:schemeClr val="tx1"/>
                </a:solidFill>
                <a:effectLst/>
                <a:latin typeface="+mn-lt"/>
                <a:ea typeface="+mn-ea"/>
                <a:cs typeface="+mn-cs"/>
              </a:rPr>
              <a:t>Proyecto VIVE: Ven, inspírate y vende es apoyado por </a:t>
            </a:r>
            <a:r>
              <a:rPr lang="es-ES" sz="1200" b="0" i="0" kern="1200" err="1">
                <a:solidFill>
                  <a:schemeClr val="tx1"/>
                </a:solidFill>
                <a:effectLst/>
                <a:latin typeface="+mn-lt"/>
                <a:ea typeface="+mn-ea"/>
                <a:cs typeface="+mn-cs"/>
              </a:rPr>
              <a:t>Walmart</a:t>
            </a:r>
            <a:r>
              <a:rPr lang="es-ES" sz="1200" b="0" i="0" kern="1200">
                <a:solidFill>
                  <a:schemeClr val="tx1"/>
                </a:solidFill>
                <a:effectLst/>
                <a:latin typeface="+mn-lt"/>
                <a:ea typeface="+mn-ea"/>
                <a:cs typeface="+mn-cs"/>
              </a:rPr>
              <a:t> </a:t>
            </a:r>
            <a:r>
              <a:rPr lang="es-ES" sz="1200" b="0" i="0" kern="1200" err="1">
                <a:solidFill>
                  <a:schemeClr val="tx1"/>
                </a:solidFill>
                <a:effectLst/>
                <a:latin typeface="+mn-lt"/>
                <a:ea typeface="+mn-ea"/>
                <a:cs typeface="+mn-cs"/>
              </a:rPr>
              <a:t>Foundation</a:t>
            </a:r>
            <a:r>
              <a:rPr lang="es-ES" sz="1200" b="0" i="0" kern="1200">
                <a:solidFill>
                  <a:schemeClr val="tx1"/>
                </a:solidFill>
                <a:effectLst/>
                <a:latin typeface="+mn-lt"/>
                <a:ea typeface="+mn-ea"/>
                <a:cs typeface="+mn-cs"/>
              </a:rPr>
              <a:t> de Estados Unidos, es implementado en México por </a:t>
            </a:r>
            <a:r>
              <a:rPr lang="es-ES" sz="1200" b="0" i="0" kern="1200" err="1">
                <a:solidFill>
                  <a:schemeClr val="tx1"/>
                </a:solidFill>
                <a:effectLst/>
                <a:latin typeface="+mn-lt"/>
                <a:ea typeface="+mn-ea"/>
                <a:cs typeface="+mn-cs"/>
              </a:rPr>
              <a:t>The</a:t>
            </a:r>
            <a:r>
              <a:rPr lang="es-ES" sz="1200" b="0" i="0" kern="1200">
                <a:solidFill>
                  <a:schemeClr val="tx1"/>
                </a:solidFill>
                <a:effectLst/>
                <a:latin typeface="+mn-lt"/>
                <a:ea typeface="+mn-ea"/>
                <a:cs typeface="+mn-cs"/>
              </a:rPr>
              <a:t> Trust </a:t>
            </a:r>
            <a:r>
              <a:rPr lang="es-ES" sz="1200" b="0" i="0" kern="1200" err="1">
                <a:solidFill>
                  <a:schemeClr val="tx1"/>
                </a:solidFill>
                <a:effectLst/>
                <a:latin typeface="+mn-lt"/>
                <a:ea typeface="+mn-ea"/>
                <a:cs typeface="+mn-cs"/>
              </a:rPr>
              <a:t>for</a:t>
            </a:r>
            <a:r>
              <a:rPr lang="es-ES" sz="1200" b="0" i="0" kern="1200">
                <a:solidFill>
                  <a:schemeClr val="tx1"/>
                </a:solidFill>
                <a:effectLst/>
                <a:latin typeface="+mn-lt"/>
                <a:ea typeface="+mn-ea"/>
                <a:cs typeface="+mn-cs"/>
              </a:rPr>
              <a:t> </a:t>
            </a:r>
            <a:r>
              <a:rPr lang="es-ES" sz="1200" b="0" i="0" kern="1200" err="1">
                <a:solidFill>
                  <a:schemeClr val="tx1"/>
                </a:solidFill>
                <a:effectLst/>
                <a:latin typeface="+mn-lt"/>
                <a:ea typeface="+mn-ea"/>
                <a:cs typeface="+mn-cs"/>
              </a:rPr>
              <a:t>the</a:t>
            </a:r>
            <a:r>
              <a:rPr lang="es-ES" sz="1200" b="0" i="0" kern="1200">
                <a:solidFill>
                  <a:schemeClr val="tx1"/>
                </a:solidFill>
                <a:effectLst/>
                <a:latin typeface="+mn-lt"/>
                <a:ea typeface="+mn-ea"/>
                <a:cs typeface="+mn-cs"/>
              </a:rPr>
              <a:t> </a:t>
            </a:r>
            <a:r>
              <a:rPr lang="es-ES" sz="1200" b="0" i="0" kern="1200" err="1">
                <a:solidFill>
                  <a:schemeClr val="tx1"/>
                </a:solidFill>
                <a:effectLst/>
                <a:latin typeface="+mn-lt"/>
                <a:ea typeface="+mn-ea"/>
                <a:cs typeface="+mn-cs"/>
              </a:rPr>
              <a:t>Americas</a:t>
            </a:r>
            <a:r>
              <a:rPr lang="es-ES" sz="1200" b="0" i="0" kern="1200">
                <a:solidFill>
                  <a:schemeClr val="tx1"/>
                </a:solidFill>
                <a:effectLst/>
                <a:latin typeface="+mn-lt"/>
                <a:ea typeface="+mn-ea"/>
                <a:cs typeface="+mn-cs"/>
              </a:rPr>
              <a:t>, en alianza con la Fundación </a:t>
            </a:r>
            <a:r>
              <a:rPr lang="es-ES" sz="1200" b="0" i="0" kern="1200" err="1">
                <a:solidFill>
                  <a:schemeClr val="tx1"/>
                </a:solidFill>
                <a:effectLst/>
                <a:latin typeface="+mn-lt"/>
                <a:ea typeface="+mn-ea"/>
                <a:cs typeface="+mn-cs"/>
              </a:rPr>
              <a:t>ManpowerGroup</a:t>
            </a:r>
            <a:r>
              <a:rPr lang="es-ES" sz="1200" b="0" i="0" kern="1200">
                <a:solidFill>
                  <a:schemeClr val="tx1"/>
                </a:solidFill>
                <a:effectLst/>
                <a:latin typeface="+mn-lt"/>
                <a:ea typeface="+mn-ea"/>
                <a:cs typeface="+mn-cs"/>
              </a:rPr>
              <a:t>. Desde el año 2016, VIVE busca incrementar el empoderamiento económico de las mujeres mexicanas; está dirigido a mujeres de escasos recursos mayores de 15 años provenientes de comunidades en situación de vulnerabilidad. Opera en 184 municipios de 28 estados de la República Mexicana. Las participantes adquieren habilidades técnicas en ventas, </a:t>
            </a:r>
            <a:r>
              <a:rPr lang="es-ES" sz="1200" b="0" i="0" kern="1200" err="1">
                <a:solidFill>
                  <a:schemeClr val="tx1"/>
                </a:solidFill>
                <a:effectLst/>
                <a:latin typeface="+mn-lt"/>
                <a:ea typeface="+mn-ea"/>
                <a:cs typeface="+mn-cs"/>
              </a:rPr>
              <a:t>promotoría</a:t>
            </a:r>
            <a:r>
              <a:rPr lang="es-ES" sz="1200" b="0" i="0" kern="1200">
                <a:solidFill>
                  <a:schemeClr val="tx1"/>
                </a:solidFill>
                <a:effectLst/>
                <a:latin typeface="+mn-lt"/>
                <a:ea typeface="+mn-ea"/>
                <a:cs typeface="+mn-cs"/>
              </a:rPr>
              <a:t>, atención al consumidor y habilidades para la vida como: aprender a emprender, comunicación efectiva y liderazgo. En 2018, se sumó el módulo de prevención de violencia contra niñas y mujeres. De esta manera, se busca que las participantes aumenten sus posibilidades de acceder a oportunidades económicas formales en estas áreas y ayudar a prevenir violencia de género.  </a:t>
            </a:r>
            <a:endParaRPr lang="es-ES"/>
          </a:p>
          <a:p>
            <a:endParaRPr lang="es-ES"/>
          </a:p>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13</a:t>
            </a:fld>
            <a:endParaRPr lang="en-US"/>
          </a:p>
        </p:txBody>
      </p:sp>
    </p:spTree>
    <p:extLst>
      <p:ext uri="{BB962C8B-B14F-4D97-AF65-F5344CB8AC3E}">
        <p14:creationId xmlns:p14="http://schemas.microsoft.com/office/powerpoint/2010/main" val="115610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u="none">
                <a:solidFill>
                  <a:srgbClr val="000000"/>
                </a:solidFill>
                <a:latin typeface="Helvetica"/>
                <a:cs typeface="Helvetica"/>
              </a:rPr>
              <a:t>VIVE, </a:t>
            </a:r>
            <a:r>
              <a:rPr lang="es-ES" sz="1200" u="none" spc="-5">
                <a:solidFill>
                  <a:srgbClr val="000000"/>
                </a:solidFill>
                <a:latin typeface="Helvetica"/>
                <a:cs typeface="Helvetica"/>
              </a:rPr>
              <a:t>a través de nuestra capacitación en diversas  habilidades, incrementa </a:t>
            </a:r>
            <a:r>
              <a:rPr lang="es-ES" sz="1200" u="none">
                <a:solidFill>
                  <a:srgbClr val="000000"/>
                </a:solidFill>
                <a:latin typeface="Helvetica"/>
                <a:cs typeface="Helvetica"/>
              </a:rPr>
              <a:t>el </a:t>
            </a:r>
            <a:r>
              <a:rPr lang="es-ES" sz="1200" u="none" spc="-5">
                <a:solidFill>
                  <a:srgbClr val="000000"/>
                </a:solidFill>
                <a:latin typeface="Helvetica"/>
                <a:cs typeface="Helvetica"/>
              </a:rPr>
              <a:t>sentido </a:t>
            </a:r>
            <a:r>
              <a:rPr lang="es-ES" sz="1200" u="none">
                <a:solidFill>
                  <a:srgbClr val="000000"/>
                </a:solidFill>
                <a:latin typeface="Helvetica"/>
                <a:cs typeface="Helvetica"/>
              </a:rPr>
              <a:t>de </a:t>
            </a:r>
            <a:r>
              <a:rPr lang="es-ES" sz="1200" u="none" spc="-5">
                <a:solidFill>
                  <a:srgbClr val="000000"/>
                </a:solidFill>
                <a:latin typeface="Helvetica"/>
                <a:cs typeface="Helvetica"/>
              </a:rPr>
              <a:t>agencia </a:t>
            </a:r>
            <a:r>
              <a:rPr lang="es-ES" sz="1200" u="none">
                <a:solidFill>
                  <a:srgbClr val="000000"/>
                </a:solidFill>
                <a:latin typeface="Helvetica"/>
                <a:cs typeface="Helvetica"/>
              </a:rPr>
              <a:t>y toma  </a:t>
            </a:r>
            <a:r>
              <a:rPr lang="es-ES" sz="1200" u="none" spc="-5">
                <a:solidFill>
                  <a:srgbClr val="000000"/>
                </a:solidFill>
                <a:latin typeface="Helvetica"/>
                <a:cs typeface="Helvetica"/>
              </a:rPr>
              <a:t>de decisiones para </a:t>
            </a:r>
            <a:r>
              <a:rPr lang="es-ES" sz="1200" u="none">
                <a:solidFill>
                  <a:srgbClr val="000000"/>
                </a:solidFill>
                <a:latin typeface="Helvetica"/>
                <a:cs typeface="Helvetica"/>
              </a:rPr>
              <a:t>que mujeres </a:t>
            </a:r>
            <a:r>
              <a:rPr lang="es-ES" sz="1200" u="none" spc="-5">
                <a:solidFill>
                  <a:srgbClr val="000000"/>
                </a:solidFill>
                <a:latin typeface="Helvetica"/>
                <a:cs typeface="Helvetica"/>
              </a:rPr>
              <a:t>puedan acceder a  o</a:t>
            </a:r>
            <a:r>
              <a:rPr lang="es-ES" sz="1200" u="none" spc="-15">
                <a:solidFill>
                  <a:srgbClr val="000000"/>
                </a:solidFill>
                <a:latin typeface="Helvetica"/>
                <a:cs typeface="Helvetica"/>
              </a:rPr>
              <a:t>p</a:t>
            </a:r>
            <a:r>
              <a:rPr lang="es-ES" sz="1200" u="none" spc="-5">
                <a:solidFill>
                  <a:srgbClr val="000000"/>
                </a:solidFill>
                <a:latin typeface="Helvetica"/>
                <a:cs typeface="Helvetica"/>
              </a:rPr>
              <a:t>ort</a:t>
            </a:r>
            <a:r>
              <a:rPr lang="es-ES" sz="1200" u="none" spc="-15">
                <a:solidFill>
                  <a:srgbClr val="000000"/>
                </a:solidFill>
                <a:latin typeface="Helvetica"/>
                <a:cs typeface="Helvetica"/>
              </a:rPr>
              <a:t>u</a:t>
            </a:r>
            <a:r>
              <a:rPr lang="es-ES" sz="1200" u="none">
                <a:solidFill>
                  <a:srgbClr val="000000"/>
                </a:solidFill>
                <a:latin typeface="Helvetica"/>
                <a:cs typeface="Helvetica"/>
              </a:rPr>
              <a:t>n</a:t>
            </a:r>
            <a:r>
              <a:rPr lang="es-ES" sz="1200" u="none" spc="-5">
                <a:solidFill>
                  <a:srgbClr val="000000"/>
                </a:solidFill>
                <a:latin typeface="Helvetica"/>
                <a:cs typeface="Helvetica"/>
              </a:rPr>
              <a:t>i</a:t>
            </a:r>
            <a:r>
              <a:rPr lang="es-ES" sz="1200" u="none" spc="-15">
                <a:solidFill>
                  <a:srgbClr val="000000"/>
                </a:solidFill>
                <a:latin typeface="Helvetica"/>
                <a:cs typeface="Helvetica"/>
              </a:rPr>
              <a:t>d</a:t>
            </a:r>
            <a:r>
              <a:rPr lang="es-ES" sz="1200" u="none">
                <a:solidFill>
                  <a:srgbClr val="000000"/>
                </a:solidFill>
                <a:latin typeface="Helvetica"/>
                <a:cs typeface="Helvetica"/>
              </a:rPr>
              <a:t>a</a:t>
            </a:r>
            <a:r>
              <a:rPr lang="es-ES" sz="1200" u="none" spc="-5">
                <a:solidFill>
                  <a:srgbClr val="000000"/>
                </a:solidFill>
                <a:latin typeface="Helvetica"/>
                <a:cs typeface="Helvetica"/>
              </a:rPr>
              <a:t>d</a:t>
            </a:r>
            <a:r>
              <a:rPr lang="es-ES" sz="1200" u="none" spc="-15">
                <a:solidFill>
                  <a:srgbClr val="000000"/>
                </a:solidFill>
                <a:latin typeface="Helvetica"/>
                <a:cs typeface="Helvetica"/>
              </a:rPr>
              <a:t>e</a:t>
            </a:r>
            <a:r>
              <a:rPr lang="es-ES" sz="1200" u="none">
                <a:solidFill>
                  <a:srgbClr val="000000"/>
                </a:solidFill>
                <a:latin typeface="Helvetica"/>
                <a:cs typeface="Helvetica"/>
              </a:rPr>
              <a:t>s      </a:t>
            </a:r>
            <a:r>
              <a:rPr lang="es-ES" sz="1200" u="none" spc="100">
                <a:solidFill>
                  <a:srgbClr val="000000"/>
                </a:solidFill>
                <a:latin typeface="Helvetica"/>
                <a:cs typeface="Helvetica"/>
              </a:rPr>
              <a:t> </a:t>
            </a:r>
            <a:r>
              <a:rPr lang="es-ES" sz="1200" u="none" spc="-5">
                <a:solidFill>
                  <a:srgbClr val="000000"/>
                </a:solidFill>
                <a:latin typeface="Helvetica"/>
                <a:cs typeface="Helvetica"/>
              </a:rPr>
              <a:t>l</a:t>
            </a:r>
            <a:r>
              <a:rPr lang="es-ES" sz="1200" u="none" spc="-15">
                <a:solidFill>
                  <a:srgbClr val="000000"/>
                </a:solidFill>
                <a:latin typeface="Helvetica"/>
                <a:cs typeface="Helvetica"/>
              </a:rPr>
              <a:t>a</a:t>
            </a:r>
            <a:r>
              <a:rPr lang="es-ES" sz="1200" u="none" spc="-5">
                <a:solidFill>
                  <a:srgbClr val="000000"/>
                </a:solidFill>
                <a:latin typeface="Helvetica"/>
                <a:cs typeface="Helvetica"/>
              </a:rPr>
              <a:t>b</a:t>
            </a:r>
            <a:r>
              <a:rPr lang="es-ES" sz="1200" u="none" spc="-15">
                <a:solidFill>
                  <a:srgbClr val="000000"/>
                </a:solidFill>
                <a:latin typeface="Helvetica"/>
                <a:cs typeface="Helvetica"/>
              </a:rPr>
              <a:t>o</a:t>
            </a:r>
            <a:r>
              <a:rPr lang="es-ES" sz="1200" u="none" spc="-5">
                <a:solidFill>
                  <a:srgbClr val="000000"/>
                </a:solidFill>
                <a:latin typeface="Helvetica"/>
                <a:cs typeface="Helvetica"/>
              </a:rPr>
              <a:t>r</a:t>
            </a:r>
            <a:r>
              <a:rPr lang="es-ES" sz="1200" u="none">
                <a:solidFill>
                  <a:srgbClr val="000000"/>
                </a:solidFill>
                <a:latin typeface="Helvetica"/>
                <a:cs typeface="Helvetica"/>
              </a:rPr>
              <a:t>a</a:t>
            </a:r>
            <a:r>
              <a:rPr lang="es-ES" sz="1200" u="none" spc="-5">
                <a:solidFill>
                  <a:srgbClr val="000000"/>
                </a:solidFill>
                <a:latin typeface="Helvetica"/>
                <a:cs typeface="Helvetica"/>
              </a:rPr>
              <a:t>l</a:t>
            </a:r>
            <a:r>
              <a:rPr lang="es-ES" sz="1200" u="none" spc="-15">
                <a:solidFill>
                  <a:srgbClr val="000000"/>
                </a:solidFill>
                <a:latin typeface="Helvetica"/>
                <a:cs typeface="Helvetica"/>
              </a:rPr>
              <a:t>e</a:t>
            </a:r>
            <a:r>
              <a:rPr lang="es-ES" sz="1200" u="none">
                <a:solidFill>
                  <a:srgbClr val="000000"/>
                </a:solidFill>
                <a:latin typeface="Helvetica"/>
                <a:cs typeface="Helvetica"/>
              </a:rPr>
              <a:t>s      </a:t>
            </a:r>
            <a:r>
              <a:rPr lang="es-ES" sz="1200" u="none" spc="110">
                <a:solidFill>
                  <a:srgbClr val="000000"/>
                </a:solidFill>
                <a:latin typeface="Helvetica"/>
                <a:cs typeface="Helvetica"/>
              </a:rPr>
              <a:t> </a:t>
            </a:r>
            <a:r>
              <a:rPr lang="es-ES" sz="1200" u="none">
                <a:solidFill>
                  <a:srgbClr val="000000"/>
                </a:solidFill>
                <a:latin typeface="Helvetica"/>
                <a:cs typeface="Helvetica"/>
              </a:rPr>
              <a:t>y	</a:t>
            </a:r>
            <a:r>
              <a:rPr lang="es-ES" sz="1200" u="none" spc="-5">
                <a:solidFill>
                  <a:srgbClr val="000000"/>
                </a:solidFill>
                <a:latin typeface="Helvetica"/>
                <a:cs typeface="Helvetica"/>
              </a:rPr>
              <a:t>d</a:t>
            </a:r>
            <a:r>
              <a:rPr lang="es-ES" sz="1200" u="none" spc="-15">
                <a:solidFill>
                  <a:srgbClr val="000000"/>
                </a:solidFill>
                <a:latin typeface="Helvetica"/>
                <a:cs typeface="Helvetica"/>
              </a:rPr>
              <a:t>e</a:t>
            </a:r>
            <a:r>
              <a:rPr lang="es-ES" sz="1200" u="none" spc="-5">
                <a:solidFill>
                  <a:srgbClr val="000000"/>
                </a:solidFill>
                <a:latin typeface="Helvetica"/>
                <a:cs typeface="Helvetica"/>
              </a:rPr>
              <a:t>sarroll</a:t>
            </a:r>
            <a:r>
              <a:rPr lang="es-ES" sz="1200" u="none" spc="-15">
                <a:solidFill>
                  <a:srgbClr val="000000"/>
                </a:solidFill>
                <a:latin typeface="Helvetica"/>
                <a:cs typeface="Helvetica"/>
              </a:rPr>
              <a:t>a</a:t>
            </a:r>
            <a:r>
              <a:rPr lang="es-ES" sz="1200" u="none">
                <a:solidFill>
                  <a:srgbClr val="000000"/>
                </a:solidFill>
                <a:latin typeface="Helvetica"/>
                <a:cs typeface="Helvetica"/>
              </a:rPr>
              <a:t>r  </a:t>
            </a:r>
            <a:r>
              <a:rPr lang="es-ES" sz="1200" u="none" spc="-5">
                <a:solidFill>
                  <a:srgbClr val="000000"/>
                </a:solidFill>
                <a:latin typeface="Helvetica"/>
                <a:cs typeface="Helvetica"/>
              </a:rPr>
              <a:t>emprendimientos.</a:t>
            </a:r>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17</a:t>
            </a:fld>
            <a:endParaRPr lang="en-US"/>
          </a:p>
        </p:txBody>
      </p:sp>
    </p:spTree>
    <p:extLst>
      <p:ext uri="{BB962C8B-B14F-4D97-AF65-F5344CB8AC3E}">
        <p14:creationId xmlns:p14="http://schemas.microsoft.com/office/powerpoint/2010/main" val="377946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19</a:t>
            </a:fld>
            <a:endParaRPr lang="en-US"/>
          </a:p>
        </p:txBody>
      </p:sp>
    </p:spTree>
    <p:extLst>
      <p:ext uri="{BB962C8B-B14F-4D97-AF65-F5344CB8AC3E}">
        <p14:creationId xmlns:p14="http://schemas.microsoft.com/office/powerpoint/2010/main" val="238636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20</a:t>
            </a:fld>
            <a:endParaRPr lang="en-US"/>
          </a:p>
        </p:txBody>
      </p:sp>
    </p:spTree>
    <p:extLst>
      <p:ext uri="{BB962C8B-B14F-4D97-AF65-F5344CB8AC3E}">
        <p14:creationId xmlns:p14="http://schemas.microsoft.com/office/powerpoint/2010/main" val="219105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21</a:t>
            </a:fld>
            <a:endParaRPr lang="en-US"/>
          </a:p>
        </p:txBody>
      </p:sp>
    </p:spTree>
    <p:extLst>
      <p:ext uri="{BB962C8B-B14F-4D97-AF65-F5344CB8AC3E}">
        <p14:creationId xmlns:p14="http://schemas.microsoft.com/office/powerpoint/2010/main" val="103643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22</a:t>
            </a:fld>
            <a:endParaRPr lang="en-US"/>
          </a:p>
        </p:txBody>
      </p:sp>
    </p:spTree>
    <p:extLst>
      <p:ext uri="{BB962C8B-B14F-4D97-AF65-F5344CB8AC3E}">
        <p14:creationId xmlns:p14="http://schemas.microsoft.com/office/powerpoint/2010/main" val="361425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428DE-E861-4580-BEF6-603B345D581A}" type="slidenum">
              <a:rPr lang="en-US" smtClean="0"/>
              <a:t>23</a:t>
            </a:fld>
            <a:endParaRPr lang="en-US"/>
          </a:p>
        </p:txBody>
      </p:sp>
    </p:spTree>
    <p:extLst>
      <p:ext uri="{BB962C8B-B14F-4D97-AF65-F5344CB8AC3E}">
        <p14:creationId xmlns:p14="http://schemas.microsoft.com/office/powerpoint/2010/main" val="476757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buNone/>
            </a:pPr>
            <a:endParaRPr/>
          </a:p>
        </p:txBody>
      </p:sp>
    </p:spTree>
    <p:extLst>
      <p:ext uri="{BB962C8B-B14F-4D97-AF65-F5344CB8AC3E}">
        <p14:creationId xmlns:p14="http://schemas.microsoft.com/office/powerpoint/2010/main" val="418494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13495E-2C45-46E3-BBED-428042470E7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165736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3495E-2C45-46E3-BBED-428042470E7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196069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3495E-2C45-46E3-BBED-428042470E7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3726172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spTree>
      <p:nvGrpSpPr>
        <p:cNvPr id="1" name="Shape 26"/>
        <p:cNvGrpSpPr/>
        <p:nvPr/>
      </p:nvGrpSpPr>
      <p:grpSpPr>
        <a:xfrm>
          <a:off x="0" y="0"/>
          <a:ext cx="0" cy="0"/>
          <a:chOff x="0" y="0"/>
          <a:chExt cx="0" cy="0"/>
        </a:xfrm>
      </p:grpSpPr>
      <p:sp>
        <p:nvSpPr>
          <p:cNvPr id="27" name="Shape 27"/>
          <p:cNvSpPr/>
          <p:nvPr/>
        </p:nvSpPr>
        <p:spPr>
          <a:xfrm>
            <a:off x="228601" y="-13916"/>
            <a:ext cx="8229314" cy="6885848"/>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28" name="Shape 28"/>
          <p:cNvSpPr/>
          <p:nvPr/>
        </p:nvSpPr>
        <p:spPr>
          <a:xfrm>
            <a:off x="1" y="-13916"/>
            <a:ext cx="8229314" cy="6885848"/>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
        <p:nvSpPr>
          <p:cNvPr id="29" name="Shape 29"/>
          <p:cNvSpPr txBox="1"/>
          <p:nvPr/>
        </p:nvSpPr>
        <p:spPr>
          <a:xfrm>
            <a:off x="799645" y="930234"/>
            <a:ext cx="1957200" cy="871599"/>
          </a:xfrm>
          <a:prstGeom prst="rect">
            <a:avLst/>
          </a:prstGeom>
          <a:noFill/>
          <a:ln>
            <a:noFill/>
          </a:ln>
        </p:spPr>
        <p:txBody>
          <a:bodyPr lIns="91425" tIns="91425" rIns="91425" bIns="91425" anchor="t" anchorCtr="0">
            <a:noAutofit/>
          </a:bodyPr>
          <a:lstStyle/>
          <a:p>
            <a:pPr lvl="0">
              <a:spcBef>
                <a:spcPts val="0"/>
              </a:spcBef>
              <a:buNone/>
            </a:pPr>
            <a:r>
              <a:rPr lang="en" sz="12000">
                <a:solidFill>
                  <a:srgbClr val="CCCCCC"/>
                </a:solidFill>
                <a:latin typeface="Montserrat"/>
                <a:ea typeface="Montserrat"/>
                <a:cs typeface="Montserrat"/>
                <a:sym typeface="Montserrat"/>
              </a:rPr>
              <a:t>“</a:t>
            </a:r>
          </a:p>
        </p:txBody>
      </p:sp>
      <p:pic>
        <p:nvPicPr>
          <p:cNvPr id="6" name="Picture 2" descr="Image result for the trust for the america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6349" y="176786"/>
            <a:ext cx="1285932" cy="7534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799645" y="1295400"/>
            <a:ext cx="648155" cy="50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p:cNvGrpSpPr>
          <p:nvPr userDrawn="1"/>
        </p:nvGrpSpPr>
        <p:grpSpPr bwMode="auto">
          <a:xfrm>
            <a:off x="0" y="24184"/>
            <a:ext cx="6858000" cy="152602"/>
            <a:chOff x="0" y="15484"/>
            <a:chExt cx="12240" cy="356"/>
          </a:xfrm>
        </p:grpSpPr>
        <p:sp>
          <p:nvSpPr>
            <p:cNvPr id="10" name="Rectangle 9"/>
            <p:cNvSpPr>
              <a:spLocks/>
            </p:cNvSpPr>
            <p:nvPr userDrawn="1"/>
          </p:nvSpPr>
          <p:spPr bwMode="auto">
            <a:xfrm>
              <a:off x="0" y="15484"/>
              <a:ext cx="4221" cy="356"/>
            </a:xfrm>
            <a:prstGeom prst="rect">
              <a:avLst/>
            </a:prstGeom>
            <a:solidFill>
              <a:srgbClr val="EB8B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Rectangle 10"/>
            <p:cNvSpPr>
              <a:spLocks/>
            </p:cNvSpPr>
            <p:nvPr userDrawn="1"/>
          </p:nvSpPr>
          <p:spPr bwMode="auto">
            <a:xfrm>
              <a:off x="5840" y="15484"/>
              <a:ext cx="3781" cy="356"/>
            </a:xfrm>
            <a:prstGeom prst="rect">
              <a:avLst/>
            </a:prstGeom>
            <a:solidFill>
              <a:srgbClr val="1E2E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 name="Rectangle 11"/>
            <p:cNvSpPr>
              <a:spLocks/>
            </p:cNvSpPr>
            <p:nvPr userDrawn="1"/>
          </p:nvSpPr>
          <p:spPr bwMode="auto">
            <a:xfrm>
              <a:off x="4213" y="15484"/>
              <a:ext cx="1627" cy="356"/>
            </a:xfrm>
            <a:prstGeom prst="rect">
              <a:avLst/>
            </a:prstGeom>
            <a:solidFill>
              <a:srgbClr val="689F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 name="Rectangle 12"/>
            <p:cNvSpPr>
              <a:spLocks/>
            </p:cNvSpPr>
            <p:nvPr userDrawn="1"/>
          </p:nvSpPr>
          <p:spPr bwMode="auto">
            <a:xfrm>
              <a:off x="9621" y="15484"/>
              <a:ext cx="2619" cy="356"/>
            </a:xfrm>
            <a:prstGeom prst="rect">
              <a:avLst/>
            </a:prstGeom>
            <a:solidFill>
              <a:srgbClr val="0E9F4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grpSp>
        <p:nvGrpSpPr>
          <p:cNvPr id="14" name="Group 13"/>
          <p:cNvGrpSpPr>
            <a:grpSpLocks/>
          </p:cNvGrpSpPr>
          <p:nvPr userDrawn="1"/>
        </p:nvGrpSpPr>
        <p:grpSpPr bwMode="auto">
          <a:xfrm>
            <a:off x="0" y="6629400"/>
            <a:ext cx="8153400" cy="190718"/>
            <a:chOff x="0" y="15484"/>
            <a:chExt cx="12240" cy="356"/>
          </a:xfrm>
        </p:grpSpPr>
        <p:sp>
          <p:nvSpPr>
            <p:cNvPr id="15" name="Rectangle 14"/>
            <p:cNvSpPr>
              <a:spLocks/>
            </p:cNvSpPr>
            <p:nvPr userDrawn="1"/>
          </p:nvSpPr>
          <p:spPr bwMode="auto">
            <a:xfrm>
              <a:off x="0" y="15484"/>
              <a:ext cx="4221" cy="356"/>
            </a:xfrm>
            <a:prstGeom prst="rect">
              <a:avLst/>
            </a:prstGeom>
            <a:solidFill>
              <a:srgbClr val="EB8B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6" name="Rectangle 15"/>
            <p:cNvSpPr>
              <a:spLocks/>
            </p:cNvSpPr>
            <p:nvPr userDrawn="1"/>
          </p:nvSpPr>
          <p:spPr bwMode="auto">
            <a:xfrm>
              <a:off x="5840" y="15484"/>
              <a:ext cx="3781" cy="356"/>
            </a:xfrm>
            <a:prstGeom prst="rect">
              <a:avLst/>
            </a:prstGeom>
            <a:solidFill>
              <a:srgbClr val="1E2E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 name="Rectangle 16"/>
            <p:cNvSpPr>
              <a:spLocks/>
            </p:cNvSpPr>
            <p:nvPr userDrawn="1"/>
          </p:nvSpPr>
          <p:spPr bwMode="auto">
            <a:xfrm>
              <a:off x="4213" y="15484"/>
              <a:ext cx="1627" cy="356"/>
            </a:xfrm>
            <a:prstGeom prst="rect">
              <a:avLst/>
            </a:prstGeom>
            <a:solidFill>
              <a:srgbClr val="689F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 name="Rectangle 17"/>
            <p:cNvSpPr>
              <a:spLocks/>
            </p:cNvSpPr>
            <p:nvPr userDrawn="1"/>
          </p:nvSpPr>
          <p:spPr bwMode="auto">
            <a:xfrm>
              <a:off x="9621" y="15484"/>
              <a:ext cx="2619" cy="356"/>
            </a:xfrm>
            <a:prstGeom prst="rect">
              <a:avLst/>
            </a:prstGeom>
            <a:solidFill>
              <a:srgbClr val="0E9F4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19" name="object 2"/>
          <p:cNvSpPr txBox="1"/>
          <p:nvPr userDrawn="1"/>
        </p:nvSpPr>
        <p:spPr>
          <a:xfrm>
            <a:off x="8000136" y="3518452"/>
            <a:ext cx="1029403" cy="3110948"/>
          </a:xfrm>
          <a:prstGeom prst="rect">
            <a:avLst/>
          </a:prstGeom>
        </p:spPr>
        <p:txBody>
          <a:bodyPr vert="horz" wrap="square" lIns="0" tIns="10001" rIns="0" bIns="0" rtlCol="0">
            <a:spAutoFit/>
          </a:bodyPr>
          <a:lstStyle/>
          <a:p>
            <a:pPr marL="121444" marR="40005" algn="r">
              <a:spcBef>
                <a:spcPts val="79"/>
              </a:spcBef>
            </a:pPr>
            <a:r>
              <a:rPr sz="800" spc="-4">
                <a:solidFill>
                  <a:schemeClr val="bg1">
                    <a:lumMod val="50000"/>
                  </a:schemeClr>
                </a:solidFill>
                <a:latin typeface="+mn-lt"/>
                <a:cs typeface="Calibri"/>
              </a:rPr>
              <a:t>Antigua </a:t>
            </a:r>
            <a:r>
              <a:rPr sz="800">
                <a:solidFill>
                  <a:schemeClr val="bg1">
                    <a:lumMod val="50000"/>
                  </a:schemeClr>
                </a:solidFill>
                <a:latin typeface="+mn-lt"/>
                <a:cs typeface="Calibri"/>
              </a:rPr>
              <a:t>&amp;</a:t>
            </a:r>
            <a:r>
              <a:rPr sz="800" spc="-34">
                <a:solidFill>
                  <a:schemeClr val="bg1">
                    <a:lumMod val="50000"/>
                  </a:schemeClr>
                </a:solidFill>
                <a:latin typeface="+mn-lt"/>
                <a:cs typeface="Calibri"/>
              </a:rPr>
              <a:t> </a:t>
            </a:r>
            <a:r>
              <a:rPr sz="800" spc="-4">
                <a:solidFill>
                  <a:schemeClr val="bg1">
                    <a:lumMod val="50000"/>
                  </a:schemeClr>
                </a:solidFill>
                <a:latin typeface="+mn-lt"/>
                <a:cs typeface="Calibri"/>
              </a:rPr>
              <a:t>Barbuda  </a:t>
            </a:r>
            <a:endParaRPr lang="en-US" sz="800" spc="-4">
              <a:solidFill>
                <a:schemeClr val="bg1">
                  <a:lumMod val="50000"/>
                </a:schemeClr>
              </a:solidFill>
              <a:latin typeface="+mn-lt"/>
              <a:cs typeface="Calibri"/>
            </a:endParaRPr>
          </a:p>
          <a:p>
            <a:pPr marL="121444" marR="40005" algn="r">
              <a:spcBef>
                <a:spcPts val="79"/>
              </a:spcBef>
            </a:pPr>
            <a:r>
              <a:rPr sz="800">
                <a:solidFill>
                  <a:schemeClr val="bg1">
                    <a:lumMod val="50000"/>
                  </a:schemeClr>
                </a:solidFill>
                <a:latin typeface="+mn-lt"/>
                <a:cs typeface="Calibri"/>
              </a:rPr>
              <a:t>Argentina</a:t>
            </a:r>
            <a:endParaRPr lang="en-US" sz="800">
              <a:solidFill>
                <a:schemeClr val="bg1">
                  <a:lumMod val="50000"/>
                </a:schemeClr>
              </a:solidFill>
              <a:latin typeface="+mn-lt"/>
              <a:cs typeface="Calibri"/>
            </a:endParaRPr>
          </a:p>
          <a:p>
            <a:pPr marL="121444" marR="40005" algn="r">
              <a:spcBef>
                <a:spcPts val="79"/>
              </a:spcBef>
            </a:pPr>
            <a:r>
              <a:rPr lang="en-US" sz="800">
                <a:solidFill>
                  <a:schemeClr val="bg1">
                    <a:lumMod val="50000"/>
                  </a:schemeClr>
                </a:solidFill>
                <a:latin typeface="+mn-lt"/>
                <a:cs typeface="Calibri"/>
              </a:rPr>
              <a:t>Belize</a:t>
            </a:r>
          </a:p>
          <a:p>
            <a:pPr marL="121444" marR="40005" algn="r">
              <a:spcBef>
                <a:spcPts val="79"/>
              </a:spcBef>
            </a:pPr>
            <a:r>
              <a:rPr sz="800">
                <a:solidFill>
                  <a:schemeClr val="bg1">
                    <a:lumMod val="50000"/>
                  </a:schemeClr>
                </a:solidFill>
                <a:latin typeface="+mn-lt"/>
                <a:cs typeface="Calibri"/>
              </a:rPr>
              <a:t>Brazil</a:t>
            </a:r>
            <a:endParaRPr lang="en-US" sz="800">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Chile </a:t>
            </a:r>
            <a:endParaRPr lang="en-US" sz="800" spc="-4">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Colombia </a:t>
            </a:r>
            <a:endParaRPr lang="en-US" sz="800" spc="-4">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Costa</a:t>
            </a:r>
            <a:r>
              <a:rPr sz="800" spc="-68">
                <a:solidFill>
                  <a:schemeClr val="bg1">
                    <a:lumMod val="50000"/>
                  </a:schemeClr>
                </a:solidFill>
                <a:latin typeface="+mn-lt"/>
                <a:cs typeface="Calibri"/>
              </a:rPr>
              <a:t> </a:t>
            </a:r>
            <a:r>
              <a:rPr sz="800">
                <a:solidFill>
                  <a:schemeClr val="bg1">
                    <a:lumMod val="50000"/>
                  </a:schemeClr>
                </a:solidFill>
                <a:latin typeface="+mn-lt"/>
                <a:cs typeface="Calibri"/>
              </a:rPr>
              <a:t>Rica</a:t>
            </a:r>
            <a:endParaRPr lang="en-US" sz="800">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Dominican</a:t>
            </a:r>
            <a:r>
              <a:rPr sz="800" spc="-30">
                <a:solidFill>
                  <a:schemeClr val="bg1">
                    <a:lumMod val="50000"/>
                  </a:schemeClr>
                </a:solidFill>
                <a:latin typeface="+mn-lt"/>
                <a:cs typeface="Calibri"/>
              </a:rPr>
              <a:t> </a:t>
            </a:r>
            <a:r>
              <a:rPr sz="800" spc="-4">
                <a:solidFill>
                  <a:schemeClr val="bg1">
                    <a:lumMod val="50000"/>
                  </a:schemeClr>
                </a:solidFill>
                <a:latin typeface="+mn-lt"/>
                <a:cs typeface="Calibri"/>
              </a:rPr>
              <a:t>Republic </a:t>
            </a:r>
            <a:endParaRPr lang="en-US" sz="800" spc="-4">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Ecuador</a:t>
            </a:r>
            <a:endParaRPr lang="en-US" sz="800" spc="-4">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El</a:t>
            </a:r>
            <a:r>
              <a:rPr sz="800" spc="-64">
                <a:solidFill>
                  <a:schemeClr val="bg1">
                    <a:lumMod val="50000"/>
                  </a:schemeClr>
                </a:solidFill>
                <a:latin typeface="+mn-lt"/>
                <a:cs typeface="Calibri"/>
              </a:rPr>
              <a:t> </a:t>
            </a:r>
            <a:r>
              <a:rPr sz="800">
                <a:solidFill>
                  <a:schemeClr val="bg1">
                    <a:lumMod val="50000"/>
                  </a:schemeClr>
                </a:solidFill>
                <a:latin typeface="+mn-lt"/>
                <a:cs typeface="Calibri"/>
              </a:rPr>
              <a:t>Salvador </a:t>
            </a:r>
            <a:endParaRPr lang="en-US" sz="800">
              <a:solidFill>
                <a:schemeClr val="bg1">
                  <a:lumMod val="50000"/>
                </a:schemeClr>
              </a:solidFill>
              <a:latin typeface="+mn-lt"/>
              <a:cs typeface="Calibri"/>
            </a:endParaRPr>
          </a:p>
          <a:p>
            <a:pPr marL="121444" marR="40005" algn="r">
              <a:spcBef>
                <a:spcPts val="79"/>
              </a:spcBef>
            </a:pPr>
            <a:r>
              <a:rPr sz="800">
                <a:solidFill>
                  <a:schemeClr val="bg1">
                    <a:lumMod val="50000"/>
                  </a:schemeClr>
                </a:solidFill>
                <a:latin typeface="+mn-lt"/>
                <a:cs typeface="Calibri"/>
              </a:rPr>
              <a:t>G</a:t>
            </a:r>
            <a:r>
              <a:rPr sz="800" spc="-4">
                <a:solidFill>
                  <a:schemeClr val="bg1">
                    <a:lumMod val="50000"/>
                  </a:schemeClr>
                </a:solidFill>
                <a:latin typeface="+mn-lt"/>
                <a:cs typeface="Calibri"/>
              </a:rPr>
              <a:t>ua</a:t>
            </a:r>
            <a:r>
              <a:rPr sz="800" spc="-8">
                <a:solidFill>
                  <a:schemeClr val="bg1">
                    <a:lumMod val="50000"/>
                  </a:schemeClr>
                </a:solidFill>
                <a:latin typeface="+mn-lt"/>
                <a:cs typeface="Calibri"/>
              </a:rPr>
              <a:t>t</a:t>
            </a:r>
            <a:r>
              <a:rPr sz="800">
                <a:solidFill>
                  <a:schemeClr val="bg1">
                    <a:lumMod val="50000"/>
                  </a:schemeClr>
                </a:solidFill>
                <a:latin typeface="+mn-lt"/>
                <a:cs typeface="Calibri"/>
              </a:rPr>
              <a:t>em</a:t>
            </a:r>
            <a:r>
              <a:rPr sz="800" spc="-4">
                <a:solidFill>
                  <a:schemeClr val="bg1">
                    <a:lumMod val="50000"/>
                  </a:schemeClr>
                </a:solidFill>
                <a:latin typeface="+mn-lt"/>
                <a:cs typeface="Calibri"/>
              </a:rPr>
              <a:t>a</a:t>
            </a:r>
            <a:r>
              <a:rPr sz="800">
                <a:solidFill>
                  <a:schemeClr val="bg1">
                    <a:lumMod val="50000"/>
                  </a:schemeClr>
                </a:solidFill>
                <a:latin typeface="+mn-lt"/>
                <a:cs typeface="Calibri"/>
              </a:rPr>
              <a:t>la </a:t>
            </a:r>
            <a:endParaRPr lang="en-US" sz="800">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Honduras </a:t>
            </a:r>
            <a:endParaRPr lang="en-US" sz="800" spc="-4">
              <a:solidFill>
                <a:schemeClr val="bg1">
                  <a:lumMod val="50000"/>
                </a:schemeClr>
              </a:solidFill>
              <a:latin typeface="+mn-lt"/>
              <a:cs typeface="Calibri"/>
            </a:endParaRPr>
          </a:p>
          <a:p>
            <a:pPr marL="121444" marR="40005" algn="r">
              <a:spcBef>
                <a:spcPts val="79"/>
              </a:spcBef>
            </a:pPr>
            <a:r>
              <a:rPr lang="en-US" sz="800">
                <a:solidFill>
                  <a:schemeClr val="bg1">
                    <a:lumMod val="50000"/>
                  </a:schemeClr>
                </a:solidFill>
                <a:latin typeface="+mn-lt"/>
                <a:cs typeface="Calibri"/>
              </a:rPr>
              <a:t>Jamaica</a:t>
            </a:r>
          </a:p>
          <a:p>
            <a:pPr marL="121444" marR="40005" algn="r">
              <a:spcBef>
                <a:spcPts val="79"/>
              </a:spcBef>
            </a:pPr>
            <a:r>
              <a:rPr sz="800">
                <a:solidFill>
                  <a:schemeClr val="bg1">
                    <a:lumMod val="50000"/>
                  </a:schemeClr>
                </a:solidFill>
                <a:latin typeface="+mn-lt"/>
                <a:cs typeface="Calibri"/>
              </a:rPr>
              <a:t>Mexico </a:t>
            </a:r>
            <a:endParaRPr lang="en-US" sz="800">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Panama </a:t>
            </a:r>
            <a:endParaRPr lang="en-US" sz="800" spc="-4">
              <a:solidFill>
                <a:schemeClr val="bg1">
                  <a:lumMod val="50000"/>
                </a:schemeClr>
              </a:solidFill>
              <a:latin typeface="+mn-lt"/>
              <a:cs typeface="Calibri"/>
            </a:endParaRPr>
          </a:p>
          <a:p>
            <a:pPr marL="121444" marR="40005" algn="r">
              <a:spcBef>
                <a:spcPts val="79"/>
              </a:spcBef>
            </a:pPr>
            <a:r>
              <a:rPr sz="800">
                <a:solidFill>
                  <a:schemeClr val="bg1">
                    <a:lumMod val="50000"/>
                  </a:schemeClr>
                </a:solidFill>
                <a:latin typeface="+mn-lt"/>
                <a:cs typeface="Calibri"/>
              </a:rPr>
              <a:t>Peru</a:t>
            </a:r>
            <a:endParaRPr lang="en-US" sz="800">
              <a:solidFill>
                <a:schemeClr val="bg1">
                  <a:lumMod val="50000"/>
                </a:schemeClr>
              </a:solidFill>
              <a:latin typeface="+mn-lt"/>
              <a:cs typeface="Calibri"/>
            </a:endParaRPr>
          </a:p>
          <a:p>
            <a:pPr marL="121444" marR="40005" algn="r">
              <a:spcBef>
                <a:spcPts val="79"/>
              </a:spcBef>
            </a:pPr>
            <a:r>
              <a:rPr lang="en-US" sz="800">
                <a:solidFill>
                  <a:schemeClr val="bg1">
                    <a:lumMod val="50000"/>
                  </a:schemeClr>
                </a:solidFill>
                <a:latin typeface="+mn-lt"/>
                <a:cs typeface="Calibri"/>
              </a:rPr>
              <a:t>Puerto Rico</a:t>
            </a:r>
          </a:p>
          <a:p>
            <a:pPr marL="121444" marR="40005" algn="r">
              <a:spcBef>
                <a:spcPts val="79"/>
              </a:spcBef>
            </a:pPr>
            <a:r>
              <a:rPr sz="800" spc="-4">
                <a:solidFill>
                  <a:schemeClr val="bg1">
                    <a:lumMod val="50000"/>
                  </a:schemeClr>
                </a:solidFill>
                <a:latin typeface="+mn-lt"/>
                <a:cs typeface="Calibri"/>
              </a:rPr>
              <a:t>St. Kits </a:t>
            </a:r>
            <a:r>
              <a:rPr sz="800">
                <a:solidFill>
                  <a:schemeClr val="bg1">
                    <a:lumMod val="50000"/>
                  </a:schemeClr>
                </a:solidFill>
                <a:latin typeface="+mn-lt"/>
                <a:cs typeface="Calibri"/>
              </a:rPr>
              <a:t>&amp;</a:t>
            </a:r>
            <a:r>
              <a:rPr sz="800" spc="-8">
                <a:solidFill>
                  <a:schemeClr val="bg1">
                    <a:lumMod val="50000"/>
                  </a:schemeClr>
                </a:solidFill>
                <a:latin typeface="+mn-lt"/>
                <a:cs typeface="Calibri"/>
              </a:rPr>
              <a:t> </a:t>
            </a:r>
            <a:r>
              <a:rPr sz="800">
                <a:solidFill>
                  <a:schemeClr val="bg1">
                    <a:lumMod val="50000"/>
                  </a:schemeClr>
                </a:solidFill>
                <a:latin typeface="+mn-lt"/>
                <a:cs typeface="Calibri"/>
              </a:rPr>
              <a:t>Nevis</a:t>
            </a:r>
            <a:endParaRPr lang="en-US" sz="800">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St.</a:t>
            </a:r>
            <a:r>
              <a:rPr sz="800" spc="-60">
                <a:solidFill>
                  <a:schemeClr val="bg1">
                    <a:lumMod val="50000"/>
                  </a:schemeClr>
                </a:solidFill>
                <a:latin typeface="+mn-lt"/>
                <a:cs typeface="Calibri"/>
              </a:rPr>
              <a:t> </a:t>
            </a:r>
            <a:r>
              <a:rPr sz="800" spc="-4">
                <a:solidFill>
                  <a:schemeClr val="bg1">
                    <a:lumMod val="50000"/>
                  </a:schemeClr>
                </a:solidFill>
                <a:latin typeface="+mn-lt"/>
                <a:cs typeface="Calibri"/>
              </a:rPr>
              <a:t>Luci</a:t>
            </a:r>
            <a:r>
              <a:rPr lang="en-US" sz="800" spc="-4">
                <a:solidFill>
                  <a:schemeClr val="bg1">
                    <a:lumMod val="50000"/>
                  </a:schemeClr>
                </a:solidFill>
                <a:latin typeface="+mn-lt"/>
                <a:cs typeface="Calibri"/>
              </a:rPr>
              <a:t>a</a:t>
            </a:r>
          </a:p>
          <a:p>
            <a:pPr marL="121444" marR="40005" algn="r">
              <a:spcBef>
                <a:spcPts val="79"/>
              </a:spcBef>
            </a:pPr>
            <a:r>
              <a:rPr sz="800" spc="-4">
                <a:solidFill>
                  <a:schemeClr val="bg1">
                    <a:lumMod val="50000"/>
                  </a:schemeClr>
                </a:solidFill>
                <a:latin typeface="+mn-lt"/>
                <a:cs typeface="Calibri"/>
              </a:rPr>
              <a:t>St. Vincent</a:t>
            </a:r>
            <a:endParaRPr lang="en-US" sz="800" spc="-4">
              <a:solidFill>
                <a:schemeClr val="bg1">
                  <a:lumMod val="50000"/>
                </a:schemeClr>
              </a:solidFill>
              <a:latin typeface="+mn-lt"/>
              <a:cs typeface="Calibri"/>
            </a:endParaRPr>
          </a:p>
          <a:p>
            <a:pPr marL="121444" marR="40005" algn="r">
              <a:spcBef>
                <a:spcPts val="79"/>
              </a:spcBef>
            </a:pPr>
            <a:r>
              <a:rPr lang="en-US" sz="800" spc="-4">
                <a:solidFill>
                  <a:schemeClr val="bg1">
                    <a:lumMod val="50000"/>
                  </a:schemeClr>
                </a:solidFill>
                <a:latin typeface="+mn-lt"/>
                <a:cs typeface="Calibri"/>
              </a:rPr>
              <a:t>United States</a:t>
            </a:r>
            <a:r>
              <a:rPr lang="en-US" sz="800" spc="-4" baseline="0">
                <a:solidFill>
                  <a:schemeClr val="bg1">
                    <a:lumMod val="50000"/>
                  </a:schemeClr>
                </a:solidFill>
                <a:latin typeface="+mn-lt"/>
                <a:cs typeface="Calibri"/>
              </a:rPr>
              <a:t> of America</a:t>
            </a:r>
            <a:r>
              <a:rPr sz="800" spc="-4">
                <a:solidFill>
                  <a:schemeClr val="bg1">
                    <a:lumMod val="50000"/>
                  </a:schemeClr>
                </a:solidFill>
                <a:latin typeface="+mn-lt"/>
                <a:cs typeface="Calibri"/>
              </a:rPr>
              <a:t> </a:t>
            </a:r>
            <a:endParaRPr lang="en-US" sz="800" spc="-4">
              <a:solidFill>
                <a:schemeClr val="bg1">
                  <a:lumMod val="50000"/>
                </a:schemeClr>
              </a:solidFill>
              <a:latin typeface="+mn-lt"/>
              <a:cs typeface="Calibri"/>
            </a:endParaRPr>
          </a:p>
          <a:p>
            <a:pPr marL="121444" marR="40005" algn="r">
              <a:spcBef>
                <a:spcPts val="79"/>
              </a:spcBef>
            </a:pPr>
            <a:r>
              <a:rPr sz="800" spc="-4">
                <a:solidFill>
                  <a:schemeClr val="bg1">
                    <a:lumMod val="50000"/>
                  </a:schemeClr>
                </a:solidFill>
                <a:latin typeface="+mn-lt"/>
                <a:cs typeface="Calibri"/>
              </a:rPr>
              <a:t>Venezuela</a:t>
            </a:r>
            <a:endParaRPr sz="800">
              <a:solidFill>
                <a:schemeClr val="bg1">
                  <a:lumMod val="50000"/>
                </a:schemeClr>
              </a:solidFill>
              <a:latin typeface="+mn-lt"/>
              <a:cs typeface="Calibri"/>
            </a:endParaRPr>
          </a:p>
        </p:txBody>
      </p:sp>
      <p:grpSp>
        <p:nvGrpSpPr>
          <p:cNvPr id="20" name="Group 19"/>
          <p:cNvGrpSpPr>
            <a:grpSpLocks/>
          </p:cNvGrpSpPr>
          <p:nvPr userDrawn="1"/>
        </p:nvGrpSpPr>
        <p:grpSpPr bwMode="auto">
          <a:xfrm flipV="1">
            <a:off x="0" y="792305"/>
            <a:ext cx="6942656" cy="45895"/>
            <a:chOff x="0" y="15484"/>
            <a:chExt cx="12240" cy="356"/>
          </a:xfrm>
        </p:grpSpPr>
        <p:sp>
          <p:nvSpPr>
            <p:cNvPr id="21" name="Rectangle 20"/>
            <p:cNvSpPr>
              <a:spLocks/>
            </p:cNvSpPr>
            <p:nvPr userDrawn="1"/>
          </p:nvSpPr>
          <p:spPr bwMode="auto">
            <a:xfrm>
              <a:off x="0" y="15484"/>
              <a:ext cx="4221" cy="356"/>
            </a:xfrm>
            <a:prstGeom prst="rect">
              <a:avLst/>
            </a:prstGeom>
            <a:solidFill>
              <a:srgbClr val="EB8B2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 name="Rectangle 21"/>
            <p:cNvSpPr>
              <a:spLocks/>
            </p:cNvSpPr>
            <p:nvPr userDrawn="1"/>
          </p:nvSpPr>
          <p:spPr bwMode="auto">
            <a:xfrm>
              <a:off x="5840" y="15484"/>
              <a:ext cx="3781" cy="356"/>
            </a:xfrm>
            <a:prstGeom prst="rect">
              <a:avLst/>
            </a:prstGeom>
            <a:solidFill>
              <a:srgbClr val="1E2E5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 name="Rectangle 22"/>
            <p:cNvSpPr>
              <a:spLocks/>
            </p:cNvSpPr>
            <p:nvPr userDrawn="1"/>
          </p:nvSpPr>
          <p:spPr bwMode="auto">
            <a:xfrm>
              <a:off x="4213" y="15484"/>
              <a:ext cx="1627" cy="356"/>
            </a:xfrm>
            <a:prstGeom prst="rect">
              <a:avLst/>
            </a:prstGeom>
            <a:solidFill>
              <a:srgbClr val="689F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4" name="Rectangle 23"/>
            <p:cNvSpPr>
              <a:spLocks/>
            </p:cNvSpPr>
            <p:nvPr userDrawn="1"/>
          </p:nvSpPr>
          <p:spPr bwMode="auto">
            <a:xfrm>
              <a:off x="9621" y="15484"/>
              <a:ext cx="2619" cy="356"/>
            </a:xfrm>
            <a:prstGeom prst="rect">
              <a:avLst/>
            </a:prstGeom>
            <a:solidFill>
              <a:srgbClr val="0E9F4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pic>
        <p:nvPicPr>
          <p:cNvPr id="4" name="Picture 3" descr="A close up of a logo&#10;&#10;Description automatically generated">
            <a:extLst>
              <a:ext uri="{FF2B5EF4-FFF2-40B4-BE49-F238E27FC236}">
                <a16:creationId xmlns:a16="http://schemas.microsoft.com/office/drawing/2014/main" id="{DFD6F1E3-9D00-6947-AC2F-E66CE1B443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6863" y="1240513"/>
            <a:ext cx="1506896" cy="753448"/>
          </a:xfrm>
          <a:prstGeom prst="rect">
            <a:avLst/>
          </a:prstGeom>
        </p:spPr>
      </p:pic>
    </p:spTree>
    <p:extLst>
      <p:ext uri="{BB962C8B-B14F-4D97-AF65-F5344CB8AC3E}">
        <p14:creationId xmlns:p14="http://schemas.microsoft.com/office/powerpoint/2010/main" val="4035508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2322005" y="319785"/>
            <a:ext cx="4499990" cy="346249"/>
          </a:xfrm>
          <a:prstGeom prst="rect">
            <a:avLst/>
          </a:prstGeom>
        </p:spPr>
        <p:txBody>
          <a:bodyPr wrap="square" lIns="0" tIns="0" rIns="0" bIns="0">
            <a:spAutoFit/>
          </a:bodyPr>
          <a:lstStyle>
            <a:lvl1pPr>
              <a:defRPr sz="2250" b="1" i="0">
                <a:solidFill>
                  <a:schemeClr val="bg1"/>
                </a:solidFill>
                <a:latin typeface="Microsoft Tai Le"/>
                <a:cs typeface="Microsoft Tai Le"/>
              </a:defRPr>
            </a:lvl1pPr>
          </a:lstStyle>
          <a:p>
            <a:endParaRPr/>
          </a:p>
        </p:txBody>
      </p:sp>
      <p:sp>
        <p:nvSpPr>
          <p:cNvPr id="3" name="Holder 3"/>
          <p:cNvSpPr>
            <a:spLocks noGrp="1"/>
          </p:cNvSpPr>
          <p:nvPr>
            <p:ph type="subTitle" idx="4"/>
          </p:nvPr>
        </p:nvSpPr>
        <p:spPr>
          <a:xfrm>
            <a:off x="1371600" y="3840480"/>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92222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3495E-2C45-46E3-BBED-428042470E7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688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13495E-2C45-46E3-BBED-428042470E7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75731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13495E-2C45-46E3-BBED-428042470E75}"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191441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13495E-2C45-46E3-BBED-428042470E75}"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103726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13495E-2C45-46E3-BBED-428042470E75}" type="datetimeFigureOut">
              <a:rPr lang="en-US" smtClean="0"/>
              <a:t>8/5/20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324007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3495E-2C45-46E3-BBED-428042470E75}" type="datetimeFigureOut">
              <a:rPr lang="en-US" smtClean="0"/>
              <a:t>8/5/20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72739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13495E-2C45-46E3-BBED-428042470E75}"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2756817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13495E-2C45-46E3-BBED-428042470E75}"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18A74-2525-4AC7-9399-27926C846D1F}" type="slidenum">
              <a:rPr lang="en-US" smtClean="0"/>
              <a:t>‹#›</a:t>
            </a:fld>
            <a:endParaRPr lang="en-US"/>
          </a:p>
        </p:txBody>
      </p:sp>
    </p:spTree>
    <p:extLst>
      <p:ext uri="{BB962C8B-B14F-4D97-AF65-F5344CB8AC3E}">
        <p14:creationId xmlns:p14="http://schemas.microsoft.com/office/powerpoint/2010/main" val="394756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3495E-2C45-46E3-BBED-428042470E75}" type="datetimeFigureOut">
              <a:rPr lang="en-US" smtClean="0"/>
              <a:t>8/5/20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18A74-2525-4AC7-9399-27926C846D1F}" type="slidenum">
              <a:rPr lang="en-US" smtClean="0"/>
              <a:t>‹#›</a:t>
            </a:fld>
            <a:endParaRPr lang="en-US"/>
          </a:p>
        </p:txBody>
      </p:sp>
    </p:spTree>
    <p:extLst>
      <p:ext uri="{BB962C8B-B14F-4D97-AF65-F5344CB8AC3E}">
        <p14:creationId xmlns:p14="http://schemas.microsoft.com/office/powerpoint/2010/main" val="37857683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47.jpeg"/><Relationship Id="rId5" Type="http://schemas.openxmlformats.org/officeDocument/2006/relationships/diagramQuickStyle" Target="../diagrams/quickStyle4.xml"/><Relationship Id="rId10" Type="http://schemas.openxmlformats.org/officeDocument/2006/relationships/image" Target="../media/image46.jpeg"/><Relationship Id="rId4" Type="http://schemas.openxmlformats.org/officeDocument/2006/relationships/diagramLayout" Target="../diagrams/layout4.xml"/><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38.png"/><Relationship Id="rId21" Type="http://schemas.openxmlformats.org/officeDocument/2006/relationships/image" Target="../media/image66.pn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5.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jpe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hyperlink" Target="https://www.infobae.com/america/mexico/2019/03/08/violentometro-el-manual-para-ayudar-a-las-mujeres-y-ninas-a-prevenir-la-violencia/" TargetMode="External"/><Relationship Id="rId3" Type="http://schemas.openxmlformats.org/officeDocument/2006/relationships/image" Target="../media/image38.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www.excelsior.com.mx/nacional/lanzan-guia-contra-la-violencia-a-mujeres-vinculan-flagelo-a-la-dependencia-economica" TargetMode="External"/><Relationship Id="rId5" Type="http://schemas.openxmlformats.org/officeDocument/2006/relationships/image" Target="../media/image71.jpg"/><Relationship Id="rId4" Type="http://schemas.openxmlformats.org/officeDocument/2006/relationships/hyperlink" Target="https://www.trustfortheamericas.org/media/press-room/articles/attachments/Manual_Prevencion_Violencia_Mujer_The_Trust_for_the_Amer_28reY63.pdf" TargetMode="External"/><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hyperlink" Target="https://www.thetrustfortheamericas.org/our-work"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hetrustfortheamericas.org/about-us#nav-0" TargetMode="Externa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trustfortheamericas.org/our-work"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19" y="887839"/>
            <a:ext cx="1603956" cy="106910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9" y="5521055"/>
            <a:ext cx="1598396" cy="106549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9" y="4359414"/>
            <a:ext cx="1604769" cy="107003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62" y="3203986"/>
            <a:ext cx="1605044" cy="107002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90" y="2041645"/>
            <a:ext cx="1615413" cy="1076942"/>
          </a:xfrm>
          <a:prstGeom prst="rect">
            <a:avLst/>
          </a:prstGeom>
        </p:spPr>
      </p:pic>
      <p:sp>
        <p:nvSpPr>
          <p:cNvPr id="7" name="object 4"/>
          <p:cNvSpPr txBox="1"/>
          <p:nvPr/>
        </p:nvSpPr>
        <p:spPr>
          <a:xfrm>
            <a:off x="1524000" y="2365589"/>
            <a:ext cx="6248400" cy="2153795"/>
          </a:xfrm>
          <a:prstGeom prst="rect">
            <a:avLst/>
          </a:prstGeom>
        </p:spPr>
        <p:txBody>
          <a:bodyPr vert="horz" wrap="square" lIns="0" tIns="9525" rIns="0" bIns="0" rtlCol="0">
            <a:spAutoFit/>
          </a:bodyPr>
          <a:lstStyle/>
          <a:p>
            <a:pPr algn="ctr">
              <a:spcBef>
                <a:spcPts val="75"/>
              </a:spcBef>
            </a:pPr>
            <a:r>
              <a:rPr lang="es-ES" sz="2800" b="1" spc="-64" dirty="0">
                <a:solidFill>
                  <a:schemeClr val="accent1">
                    <a:lumMod val="50000"/>
                  </a:schemeClr>
                </a:solidFill>
                <a:cs typeface="Arial"/>
              </a:rPr>
              <a:t>Presentación Institucional</a:t>
            </a:r>
          </a:p>
          <a:p>
            <a:pPr algn="ctr">
              <a:spcBef>
                <a:spcPts val="75"/>
              </a:spcBef>
            </a:pPr>
            <a:r>
              <a:rPr lang="es-ES" sz="2800" b="1" spc="-64" dirty="0">
                <a:solidFill>
                  <a:schemeClr val="accent1">
                    <a:lumMod val="50000"/>
                  </a:schemeClr>
                </a:solidFill>
                <a:cs typeface="Arial"/>
              </a:rPr>
              <a:t>The Trust for the Americas</a:t>
            </a:r>
          </a:p>
          <a:p>
            <a:pPr algn="ctr">
              <a:spcBef>
                <a:spcPts val="75"/>
              </a:spcBef>
            </a:pPr>
            <a:r>
              <a:rPr lang="es-ES" sz="2800" b="1" spc="-64" dirty="0">
                <a:solidFill>
                  <a:schemeClr val="accent1">
                    <a:lumMod val="50000"/>
                  </a:schemeClr>
                </a:solidFill>
                <a:cs typeface="Arial"/>
              </a:rPr>
              <a:t>Organización de Estados Americanos</a:t>
            </a:r>
          </a:p>
          <a:p>
            <a:pPr algn="ctr">
              <a:spcBef>
                <a:spcPts val="75"/>
              </a:spcBef>
            </a:pPr>
            <a:endParaRPr lang="es-ES" sz="2800" b="1" spc="-64" dirty="0">
              <a:solidFill>
                <a:schemeClr val="accent1">
                  <a:lumMod val="50000"/>
                </a:schemeClr>
              </a:solidFill>
              <a:cs typeface="Arial"/>
            </a:endParaRPr>
          </a:p>
          <a:p>
            <a:pPr marL="476" algn="ctr">
              <a:spcBef>
                <a:spcPts val="64"/>
              </a:spcBef>
            </a:pPr>
            <a:r>
              <a:rPr lang="en-US" sz="2400" spc="-64" dirty="0">
                <a:solidFill>
                  <a:schemeClr val="accent6">
                    <a:lumMod val="75000"/>
                  </a:schemeClr>
                </a:solidFill>
                <a:cs typeface="Arial"/>
              </a:rPr>
              <a:t>2020</a:t>
            </a:r>
            <a:endParaRPr dirty="0">
              <a:solidFill>
                <a:schemeClr val="accent6">
                  <a:lumMod val="75000"/>
                </a:schemeClr>
              </a:solidFill>
              <a:cs typeface="Arial"/>
            </a:endParaRPr>
          </a:p>
        </p:txBody>
      </p:sp>
    </p:spTree>
    <p:extLst>
      <p:ext uri="{BB962C8B-B14F-4D97-AF65-F5344CB8AC3E}">
        <p14:creationId xmlns:p14="http://schemas.microsoft.com/office/powerpoint/2010/main" val="2318602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p:cNvSpPr>
          <p:nvPr/>
        </p:nvSpPr>
        <p:spPr>
          <a:xfrm>
            <a:off x="0" y="342133"/>
            <a:ext cx="6783229" cy="332303"/>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100" kern="0" spc="-4" dirty="0">
                <a:solidFill>
                  <a:sysClr val="windowText" lastClr="000000"/>
                </a:solidFill>
                <a:latin typeface="+mn-lt"/>
                <a:cs typeface="Microsoft Tai Le"/>
              </a:rPr>
              <a:t>Programa POETA: </a:t>
            </a:r>
            <a:r>
              <a:rPr lang="es-ES" sz="1600" kern="0" spc="-4" dirty="0">
                <a:solidFill>
                  <a:sysClr val="windowText" lastClr="000000"/>
                </a:solidFill>
                <a:latin typeface="+mn-lt"/>
                <a:cs typeface="Microsoft Tai Le"/>
              </a:rPr>
              <a:t>Oportunidades Económicas a Través de la Tecnología</a:t>
            </a:r>
            <a:endParaRPr lang="es-ES" sz="1200" kern="0" dirty="0">
              <a:solidFill>
                <a:sysClr val="windowText" lastClr="000000"/>
              </a:solidFill>
              <a:latin typeface="+mn-lt"/>
              <a:cs typeface="Microsoft Tai Le"/>
            </a:endParaRPr>
          </a:p>
        </p:txBody>
      </p:sp>
      <p:sp>
        <p:nvSpPr>
          <p:cNvPr id="3" name="object 2"/>
          <p:cNvSpPr txBox="1"/>
          <p:nvPr/>
        </p:nvSpPr>
        <p:spPr>
          <a:xfrm>
            <a:off x="5666449" y="4229100"/>
            <a:ext cx="939641" cy="2192619"/>
          </a:xfrm>
          <a:prstGeom prst="rect">
            <a:avLst/>
          </a:prstGeom>
        </p:spPr>
        <p:txBody>
          <a:bodyPr vert="horz" wrap="square" lIns="0" tIns="10001" rIns="0" bIns="0" rtlCol="0">
            <a:spAutoFit/>
          </a:bodyPr>
          <a:lstStyle/>
          <a:p>
            <a:pPr marL="121444" marR="40005">
              <a:spcBef>
                <a:spcPts val="79"/>
              </a:spcBef>
            </a:pPr>
            <a:r>
              <a:rPr sz="788" spc="-4">
                <a:solidFill>
                  <a:srgbClr val="3A3838"/>
                </a:solidFill>
                <a:latin typeface="Corbel Light" panose="020B0303020204020204" pitchFamily="34" charset="0"/>
                <a:cs typeface="Calibri"/>
              </a:rPr>
              <a:t>Antigua </a:t>
            </a:r>
            <a:r>
              <a:rPr sz="788">
                <a:solidFill>
                  <a:srgbClr val="3A3838"/>
                </a:solidFill>
                <a:latin typeface="Corbel Light" panose="020B0303020204020204" pitchFamily="34" charset="0"/>
                <a:cs typeface="Calibri"/>
              </a:rPr>
              <a:t>&amp;</a:t>
            </a:r>
            <a:r>
              <a:rPr sz="788" spc="-34">
                <a:solidFill>
                  <a:srgbClr val="3A3838"/>
                </a:solidFill>
                <a:latin typeface="Corbel Light" panose="020B0303020204020204" pitchFamily="34" charset="0"/>
                <a:cs typeface="Calibri"/>
              </a:rPr>
              <a:t> </a:t>
            </a:r>
            <a:r>
              <a:rPr sz="788" spc="-4">
                <a:solidFill>
                  <a:srgbClr val="3A3838"/>
                </a:solidFill>
                <a:latin typeface="Corbel Light" panose="020B0303020204020204" pitchFamily="34" charset="0"/>
                <a:cs typeface="Calibri"/>
              </a:rPr>
              <a:t>Barbuda  </a:t>
            </a:r>
            <a:r>
              <a:rPr sz="788">
                <a:solidFill>
                  <a:srgbClr val="3A3838"/>
                </a:solidFill>
                <a:latin typeface="Corbel Light" panose="020B0303020204020204" pitchFamily="34" charset="0"/>
                <a:cs typeface="Calibri"/>
              </a:rPr>
              <a:t>Argentina</a:t>
            </a:r>
            <a:endParaRPr sz="788">
              <a:latin typeface="Corbel Light" panose="020B0303020204020204" pitchFamily="34" charset="0"/>
              <a:cs typeface="Calibri"/>
            </a:endParaRPr>
          </a:p>
          <a:p>
            <a:pPr marL="121444" marR="394335"/>
            <a:r>
              <a:rPr sz="788">
                <a:solidFill>
                  <a:srgbClr val="3A3838"/>
                </a:solidFill>
                <a:latin typeface="Corbel Light" panose="020B0303020204020204" pitchFamily="34" charset="0"/>
                <a:cs typeface="Calibri"/>
              </a:rPr>
              <a:t>Brazil  </a:t>
            </a:r>
            <a:r>
              <a:rPr sz="788" spc="-4">
                <a:solidFill>
                  <a:srgbClr val="3A3838"/>
                </a:solidFill>
                <a:latin typeface="Corbel Light" panose="020B0303020204020204" pitchFamily="34" charset="0"/>
                <a:cs typeface="Calibri"/>
              </a:rPr>
              <a:t>Chile  Colombia  Costa</a:t>
            </a:r>
            <a:r>
              <a:rPr sz="788" spc="-68">
                <a:solidFill>
                  <a:srgbClr val="3A3838"/>
                </a:solidFill>
                <a:latin typeface="Corbel Light" panose="020B0303020204020204" pitchFamily="34" charset="0"/>
                <a:cs typeface="Calibri"/>
              </a:rPr>
              <a:t> </a:t>
            </a:r>
            <a:r>
              <a:rPr sz="788">
                <a:solidFill>
                  <a:srgbClr val="3A3838"/>
                </a:solidFill>
                <a:latin typeface="Corbel Light" panose="020B0303020204020204" pitchFamily="34" charset="0"/>
                <a:cs typeface="Calibri"/>
              </a:rPr>
              <a:t>Rica</a:t>
            </a:r>
            <a:endParaRPr sz="788">
              <a:latin typeface="Corbel Light" panose="020B0303020204020204" pitchFamily="34" charset="0"/>
              <a:cs typeface="Calibri"/>
            </a:endParaRPr>
          </a:p>
          <a:p>
            <a:pPr marL="121444" marR="3810"/>
            <a:r>
              <a:rPr sz="788" spc="-4">
                <a:solidFill>
                  <a:srgbClr val="3A3838"/>
                </a:solidFill>
                <a:latin typeface="Corbel Light" panose="020B0303020204020204" pitchFamily="34" charset="0"/>
                <a:cs typeface="Calibri"/>
              </a:rPr>
              <a:t>Dominican</a:t>
            </a:r>
            <a:r>
              <a:rPr sz="788" spc="-30">
                <a:solidFill>
                  <a:srgbClr val="3A3838"/>
                </a:solidFill>
                <a:latin typeface="Corbel Light" panose="020B0303020204020204" pitchFamily="34" charset="0"/>
                <a:cs typeface="Calibri"/>
              </a:rPr>
              <a:t> </a:t>
            </a:r>
            <a:r>
              <a:rPr sz="788" spc="-4">
                <a:solidFill>
                  <a:srgbClr val="3A3838"/>
                </a:solidFill>
                <a:latin typeface="Corbel Light" panose="020B0303020204020204" pitchFamily="34" charset="0"/>
                <a:cs typeface="Calibri"/>
              </a:rPr>
              <a:t>Republic  Ecuador</a:t>
            </a:r>
            <a:endParaRPr sz="788">
              <a:latin typeface="Corbel Light" panose="020B0303020204020204" pitchFamily="34" charset="0"/>
              <a:cs typeface="Calibri"/>
            </a:endParaRPr>
          </a:p>
          <a:p>
            <a:pPr marL="121444" marR="364331"/>
            <a:r>
              <a:rPr sz="788" spc="-4">
                <a:solidFill>
                  <a:srgbClr val="3A3838"/>
                </a:solidFill>
                <a:latin typeface="Corbel Light" panose="020B0303020204020204" pitchFamily="34" charset="0"/>
                <a:cs typeface="Calibri"/>
              </a:rPr>
              <a:t>El</a:t>
            </a:r>
            <a:r>
              <a:rPr sz="788" spc="-64">
                <a:solidFill>
                  <a:srgbClr val="3A3838"/>
                </a:solidFill>
                <a:latin typeface="Corbel Light" panose="020B0303020204020204" pitchFamily="34" charset="0"/>
                <a:cs typeface="Calibri"/>
              </a:rPr>
              <a:t> </a:t>
            </a:r>
            <a:r>
              <a:rPr sz="788">
                <a:solidFill>
                  <a:srgbClr val="3A3838"/>
                </a:solidFill>
                <a:latin typeface="Corbel Light" panose="020B0303020204020204" pitchFamily="34" charset="0"/>
                <a:cs typeface="Calibri"/>
              </a:rPr>
              <a:t>Salvador  G</a:t>
            </a:r>
            <a:r>
              <a:rPr sz="788" spc="-4">
                <a:solidFill>
                  <a:srgbClr val="3A3838"/>
                </a:solidFill>
                <a:latin typeface="Corbel Light" panose="020B0303020204020204" pitchFamily="34" charset="0"/>
                <a:cs typeface="Calibri"/>
              </a:rPr>
              <a:t>ua</a:t>
            </a:r>
            <a:r>
              <a:rPr sz="788" spc="-8">
                <a:solidFill>
                  <a:srgbClr val="3A3838"/>
                </a:solidFill>
                <a:latin typeface="Corbel Light" panose="020B0303020204020204" pitchFamily="34" charset="0"/>
                <a:cs typeface="Calibri"/>
              </a:rPr>
              <a:t>t</a:t>
            </a:r>
            <a:r>
              <a:rPr sz="788">
                <a:solidFill>
                  <a:srgbClr val="3A3838"/>
                </a:solidFill>
                <a:latin typeface="Corbel Light" panose="020B0303020204020204" pitchFamily="34" charset="0"/>
                <a:cs typeface="Calibri"/>
              </a:rPr>
              <a:t>em</a:t>
            </a:r>
            <a:r>
              <a:rPr sz="788" spc="-4">
                <a:solidFill>
                  <a:srgbClr val="3A3838"/>
                </a:solidFill>
                <a:latin typeface="Corbel Light" panose="020B0303020204020204" pitchFamily="34" charset="0"/>
                <a:cs typeface="Calibri"/>
              </a:rPr>
              <a:t>a</a:t>
            </a:r>
            <a:r>
              <a:rPr sz="788">
                <a:solidFill>
                  <a:srgbClr val="3A3838"/>
                </a:solidFill>
                <a:latin typeface="Corbel Light" panose="020B0303020204020204" pitchFamily="34" charset="0"/>
                <a:cs typeface="Calibri"/>
              </a:rPr>
              <a:t>la  </a:t>
            </a:r>
            <a:r>
              <a:rPr sz="788" spc="-4">
                <a:solidFill>
                  <a:srgbClr val="3A3838"/>
                </a:solidFill>
                <a:latin typeface="Corbel Light" panose="020B0303020204020204" pitchFamily="34" charset="0"/>
                <a:cs typeface="Calibri"/>
              </a:rPr>
              <a:t>Honduras  </a:t>
            </a:r>
            <a:r>
              <a:rPr sz="788">
                <a:solidFill>
                  <a:srgbClr val="3A3838"/>
                </a:solidFill>
                <a:latin typeface="Corbel Light" panose="020B0303020204020204" pitchFamily="34" charset="0"/>
                <a:cs typeface="Calibri"/>
              </a:rPr>
              <a:t>Mexico  </a:t>
            </a:r>
            <a:r>
              <a:rPr sz="788" spc="-4">
                <a:solidFill>
                  <a:srgbClr val="3A3838"/>
                </a:solidFill>
                <a:latin typeface="Corbel Light" panose="020B0303020204020204" pitchFamily="34" charset="0"/>
                <a:cs typeface="Calibri"/>
              </a:rPr>
              <a:t>Panama  </a:t>
            </a:r>
            <a:r>
              <a:rPr sz="788">
                <a:solidFill>
                  <a:srgbClr val="3A3838"/>
                </a:solidFill>
                <a:latin typeface="Corbel Light" panose="020B0303020204020204" pitchFamily="34" charset="0"/>
                <a:cs typeface="Calibri"/>
              </a:rPr>
              <a:t>Peru</a:t>
            </a:r>
            <a:endParaRPr sz="788">
              <a:latin typeface="Corbel Light" panose="020B0303020204020204" pitchFamily="34" charset="0"/>
              <a:cs typeface="Calibri"/>
            </a:endParaRPr>
          </a:p>
          <a:p>
            <a:pPr marL="121444"/>
            <a:r>
              <a:rPr sz="788" spc="-4">
                <a:solidFill>
                  <a:srgbClr val="3A3838"/>
                </a:solidFill>
                <a:latin typeface="Corbel Light" panose="020B0303020204020204" pitchFamily="34" charset="0"/>
                <a:cs typeface="Calibri"/>
              </a:rPr>
              <a:t>St. Kits </a:t>
            </a:r>
            <a:r>
              <a:rPr sz="788">
                <a:solidFill>
                  <a:srgbClr val="3A3838"/>
                </a:solidFill>
                <a:latin typeface="Corbel Light" panose="020B0303020204020204" pitchFamily="34" charset="0"/>
                <a:cs typeface="Calibri"/>
              </a:rPr>
              <a:t>&amp;</a:t>
            </a:r>
            <a:r>
              <a:rPr sz="788" spc="-8">
                <a:solidFill>
                  <a:srgbClr val="3A3838"/>
                </a:solidFill>
                <a:latin typeface="Corbel Light" panose="020B0303020204020204" pitchFamily="34" charset="0"/>
                <a:cs typeface="Calibri"/>
              </a:rPr>
              <a:t> </a:t>
            </a:r>
            <a:r>
              <a:rPr sz="788">
                <a:solidFill>
                  <a:srgbClr val="3A3838"/>
                </a:solidFill>
                <a:latin typeface="Corbel Light" panose="020B0303020204020204" pitchFamily="34" charset="0"/>
                <a:cs typeface="Calibri"/>
              </a:rPr>
              <a:t>Nevis</a:t>
            </a:r>
            <a:endParaRPr sz="788">
              <a:latin typeface="Corbel Light" panose="020B0303020204020204" pitchFamily="34" charset="0"/>
              <a:cs typeface="Calibri"/>
            </a:endParaRPr>
          </a:p>
          <a:p>
            <a:pPr marL="121444" marR="49530" indent="-112395">
              <a:spcBef>
                <a:spcPts val="4"/>
              </a:spcBef>
              <a:tabLst>
                <a:tab pos="883444" algn="l"/>
              </a:tabLst>
            </a:pPr>
            <a:r>
              <a:rPr sz="788">
                <a:solidFill>
                  <a:srgbClr val="3A3838"/>
                </a:solidFill>
                <a:latin typeface="Corbel Light" panose="020B0303020204020204" pitchFamily="34" charset="0"/>
                <a:cs typeface="Calibri"/>
              </a:rPr>
              <a:t>    </a:t>
            </a:r>
            <a:r>
              <a:rPr sz="788" spc="-11">
                <a:solidFill>
                  <a:srgbClr val="3A3838"/>
                </a:solidFill>
                <a:latin typeface="Corbel Light" panose="020B0303020204020204" pitchFamily="34" charset="0"/>
                <a:cs typeface="Calibri"/>
              </a:rPr>
              <a:t> </a:t>
            </a:r>
            <a:r>
              <a:rPr sz="788" spc="-4">
                <a:solidFill>
                  <a:srgbClr val="3A3838"/>
                </a:solidFill>
                <a:latin typeface="Corbel Light" panose="020B0303020204020204" pitchFamily="34" charset="0"/>
                <a:cs typeface="Calibri"/>
              </a:rPr>
              <a:t>St.</a:t>
            </a:r>
            <a:r>
              <a:rPr sz="788" spc="-60">
                <a:solidFill>
                  <a:srgbClr val="3A3838"/>
                </a:solidFill>
                <a:latin typeface="Corbel Light" panose="020B0303020204020204" pitchFamily="34" charset="0"/>
                <a:cs typeface="Calibri"/>
              </a:rPr>
              <a:t> </a:t>
            </a:r>
            <a:r>
              <a:rPr sz="788" spc="-4">
                <a:solidFill>
                  <a:srgbClr val="3A3838"/>
                </a:solidFill>
                <a:latin typeface="Corbel Light" panose="020B0303020204020204" pitchFamily="34" charset="0"/>
                <a:cs typeface="Calibri"/>
              </a:rPr>
              <a:t>Lucia </a:t>
            </a:r>
            <a:r>
              <a:rPr sz="788">
                <a:solidFill>
                  <a:srgbClr val="3A3838"/>
                </a:solidFill>
                <a:latin typeface="Corbel Light" panose="020B0303020204020204" pitchFamily="34" charset="0"/>
                <a:cs typeface="Calibri"/>
              </a:rPr>
              <a:t> </a:t>
            </a:r>
            <a:r>
              <a:rPr sz="788" spc="-4">
                <a:solidFill>
                  <a:srgbClr val="3A3838"/>
                </a:solidFill>
                <a:latin typeface="Corbel Light" panose="020B0303020204020204" pitchFamily="34" charset="0"/>
                <a:cs typeface="Calibri"/>
              </a:rPr>
              <a:t>                </a:t>
            </a:r>
            <a:r>
              <a:rPr sz="788" spc="60">
                <a:solidFill>
                  <a:srgbClr val="3A3838"/>
                </a:solidFill>
                <a:latin typeface="Corbel Light" panose="020B0303020204020204" pitchFamily="34" charset="0"/>
                <a:cs typeface="Calibri"/>
              </a:rPr>
              <a:t> </a:t>
            </a:r>
            <a:r>
              <a:rPr sz="788" spc="-4">
                <a:solidFill>
                  <a:srgbClr val="3A3838"/>
                </a:solidFill>
                <a:latin typeface="Corbel Light" panose="020B0303020204020204" pitchFamily="34" charset="0"/>
                <a:cs typeface="Calibri"/>
              </a:rPr>
              <a:t>St. Vincent  Venezuela</a:t>
            </a:r>
            <a:endParaRPr sz="788">
              <a:latin typeface="Corbel Light" panose="020B0303020204020204" pitchFamily="34" charset="0"/>
              <a:cs typeface="Calibri"/>
            </a:endParaRPr>
          </a:p>
        </p:txBody>
      </p:sp>
      <p:sp>
        <p:nvSpPr>
          <p:cNvPr id="24" name="object 25"/>
          <p:cNvSpPr txBox="1"/>
          <p:nvPr/>
        </p:nvSpPr>
        <p:spPr>
          <a:xfrm>
            <a:off x="200449" y="1071678"/>
            <a:ext cx="6800841" cy="747801"/>
          </a:xfrm>
          <a:prstGeom prst="rect">
            <a:avLst/>
          </a:prstGeom>
        </p:spPr>
        <p:txBody>
          <a:bodyPr vert="horz" wrap="square" lIns="0" tIns="9049" rIns="0" bIns="0" rtlCol="0">
            <a:spAutoFit/>
          </a:bodyPr>
          <a:lstStyle/>
          <a:p>
            <a:pPr marL="180975" marR="3810" indent="-171450">
              <a:spcBef>
                <a:spcPts val="71"/>
              </a:spcBef>
              <a:buClr>
                <a:srgbClr val="FF9900"/>
              </a:buClr>
              <a:buFont typeface="Wingdings"/>
              <a:buChar char=""/>
              <a:tabLst>
                <a:tab pos="181451" algn="l"/>
              </a:tabLst>
            </a:pPr>
            <a:r>
              <a:rPr lang="es-ES" sz="1600" spc="-8" dirty="0">
                <a:solidFill>
                  <a:srgbClr val="404040"/>
                </a:solidFill>
                <a:cs typeface="Microsoft Tai Le"/>
              </a:rPr>
              <a:t>Diseñado para proveer habilidades necesarias para los “trabajos del futuro” y así brindar oportunidades</a:t>
            </a:r>
            <a:r>
              <a:rPr sz="1600" spc="-4" dirty="0">
                <a:solidFill>
                  <a:srgbClr val="404040"/>
                </a:solidFill>
                <a:cs typeface="Microsoft Tai Le"/>
              </a:rPr>
              <a:t> </a:t>
            </a:r>
            <a:r>
              <a:rPr lang="es-ES" sz="1600" b="1" spc="-4" dirty="0">
                <a:solidFill>
                  <a:schemeClr val="accent6">
                    <a:lumMod val="75000"/>
                  </a:schemeClr>
                </a:solidFill>
                <a:cs typeface="Microsoft Tai Le"/>
              </a:rPr>
              <a:t>económicas e inclusión social </a:t>
            </a:r>
            <a:r>
              <a:rPr lang="es-ES" sz="1600" spc="-4" dirty="0">
                <a:solidFill>
                  <a:srgbClr val="404040"/>
                </a:solidFill>
                <a:cs typeface="Microsoft Tai Le"/>
              </a:rPr>
              <a:t>para </a:t>
            </a:r>
            <a:r>
              <a:rPr lang="es-ES" sz="1600" b="1" spc="-4" dirty="0">
                <a:solidFill>
                  <a:srgbClr val="404040"/>
                </a:solidFill>
                <a:cs typeface="Microsoft Tai Le"/>
              </a:rPr>
              <a:t>comunidades </a:t>
            </a:r>
            <a:r>
              <a:rPr lang="es-ES" sz="1600" b="1" spc="-4" dirty="0">
                <a:solidFill>
                  <a:schemeClr val="accent6">
                    <a:lumMod val="75000"/>
                  </a:schemeClr>
                </a:solidFill>
                <a:cs typeface="Microsoft Tai Le"/>
              </a:rPr>
              <a:t>vulnerables mediante el uso de tecnologías</a:t>
            </a:r>
            <a:r>
              <a:rPr lang="es-ES" sz="1600" b="1" spc="-4" dirty="0">
                <a:solidFill>
                  <a:srgbClr val="404040"/>
                </a:solidFill>
                <a:cs typeface="Microsoft Tai Le"/>
              </a:rPr>
              <a:t>.</a:t>
            </a:r>
            <a:endParaRPr sz="1600" dirty="0">
              <a:cs typeface="Microsoft Tai Le"/>
            </a:endParaRPr>
          </a:p>
        </p:txBody>
      </p:sp>
      <p:sp>
        <p:nvSpPr>
          <p:cNvPr id="25" name="object 26"/>
          <p:cNvSpPr txBox="1"/>
          <p:nvPr/>
        </p:nvSpPr>
        <p:spPr>
          <a:xfrm>
            <a:off x="586130" y="2929888"/>
            <a:ext cx="1996951" cy="216887"/>
          </a:xfrm>
          <a:prstGeom prst="rect">
            <a:avLst/>
          </a:prstGeom>
        </p:spPr>
        <p:txBody>
          <a:bodyPr vert="horz" wrap="square" lIns="0" tIns="9049" rIns="0" bIns="0" rtlCol="0">
            <a:spAutoFit/>
          </a:bodyPr>
          <a:lstStyle/>
          <a:p>
            <a:pPr marL="9525">
              <a:spcBef>
                <a:spcPts val="71"/>
              </a:spcBef>
            </a:pPr>
            <a:r>
              <a:rPr lang="es-ES" sz="1350" spc="-11">
                <a:solidFill>
                  <a:srgbClr val="404040"/>
                </a:solidFill>
                <a:cs typeface="Microsoft Tai Le"/>
              </a:rPr>
              <a:t>Proyectos que incluye</a:t>
            </a:r>
            <a:r>
              <a:rPr sz="1350" spc="-4">
                <a:solidFill>
                  <a:srgbClr val="404040"/>
                </a:solidFill>
                <a:cs typeface="Microsoft Tai Le"/>
              </a:rPr>
              <a:t>:</a:t>
            </a:r>
            <a:endParaRPr sz="1350">
              <a:cs typeface="Microsoft Tai Le"/>
            </a:endParaRPr>
          </a:p>
        </p:txBody>
      </p:sp>
      <p:sp>
        <p:nvSpPr>
          <p:cNvPr id="26" name="object 27"/>
          <p:cNvSpPr txBox="1"/>
          <p:nvPr/>
        </p:nvSpPr>
        <p:spPr>
          <a:xfrm>
            <a:off x="1048630" y="3349774"/>
            <a:ext cx="2986042" cy="1820691"/>
          </a:xfrm>
          <a:prstGeom prst="rect">
            <a:avLst/>
          </a:prstGeom>
        </p:spPr>
        <p:txBody>
          <a:bodyPr vert="horz" wrap="square" lIns="0" tIns="58103" rIns="0" bIns="0" rtlCol="0">
            <a:spAutoFit/>
          </a:bodyPr>
          <a:lstStyle/>
          <a:p>
            <a:pPr marL="224314" indent="-214789">
              <a:spcBef>
                <a:spcPts val="458"/>
              </a:spcBef>
              <a:buClr>
                <a:srgbClr val="FF9900"/>
              </a:buClr>
              <a:buFont typeface="Wingdings"/>
              <a:buChar char=""/>
              <a:tabLst>
                <a:tab pos="224790" algn="l"/>
              </a:tabLst>
            </a:pPr>
            <a:r>
              <a:rPr lang="es-ES" sz="1350" b="1">
                <a:solidFill>
                  <a:schemeClr val="accent6">
                    <a:lumMod val="75000"/>
                  </a:schemeClr>
                </a:solidFill>
                <a:cs typeface="Microsoft Tai Le"/>
              </a:rPr>
              <a:t>POETA VIVE</a:t>
            </a:r>
            <a:endParaRPr sz="1350" b="1">
              <a:solidFill>
                <a:schemeClr val="accent6">
                  <a:lumMod val="75000"/>
                </a:schemeClr>
              </a:solidFill>
              <a:cs typeface="Microsoft Tai Le"/>
            </a:endParaRPr>
          </a:p>
          <a:p>
            <a:pPr marL="224314" indent="-214789">
              <a:spcBef>
                <a:spcPts val="379"/>
              </a:spcBef>
              <a:buClr>
                <a:srgbClr val="FF9900"/>
              </a:buClr>
              <a:buFont typeface="Wingdings"/>
              <a:buChar char=""/>
              <a:tabLst>
                <a:tab pos="224790" algn="l"/>
              </a:tabLst>
            </a:pPr>
            <a:r>
              <a:rPr sz="1350" spc="-8">
                <a:solidFill>
                  <a:srgbClr val="404040"/>
                </a:solidFill>
                <a:cs typeface="Microsoft Tai Le"/>
              </a:rPr>
              <a:t>POETA</a:t>
            </a:r>
            <a:r>
              <a:rPr sz="1350" spc="-11">
                <a:solidFill>
                  <a:srgbClr val="404040"/>
                </a:solidFill>
                <a:cs typeface="Microsoft Tai Le"/>
              </a:rPr>
              <a:t> </a:t>
            </a:r>
            <a:r>
              <a:rPr sz="1350" spc="-4">
                <a:solidFill>
                  <a:srgbClr val="404040"/>
                </a:solidFill>
                <a:cs typeface="Microsoft Tai Le"/>
              </a:rPr>
              <a:t>YouthSpark-Regional</a:t>
            </a:r>
            <a:endParaRPr sz="1350">
              <a:cs typeface="Microsoft Tai Le"/>
            </a:endParaRPr>
          </a:p>
          <a:p>
            <a:pPr marL="224314" indent="-214789">
              <a:spcBef>
                <a:spcPts val="368"/>
              </a:spcBef>
              <a:buClr>
                <a:srgbClr val="FF9900"/>
              </a:buClr>
              <a:buFont typeface="Wingdings"/>
              <a:buChar char=""/>
              <a:tabLst>
                <a:tab pos="224790" algn="l"/>
              </a:tabLst>
            </a:pPr>
            <a:r>
              <a:rPr sz="1350" spc="-8">
                <a:solidFill>
                  <a:srgbClr val="404040"/>
                </a:solidFill>
                <a:cs typeface="Microsoft Tai Le"/>
              </a:rPr>
              <a:t>OIM-Colombia</a:t>
            </a:r>
            <a:endParaRPr sz="1350">
              <a:cs typeface="Microsoft Tai Le"/>
            </a:endParaRPr>
          </a:p>
          <a:p>
            <a:pPr marL="224314" indent="-214789">
              <a:spcBef>
                <a:spcPts val="379"/>
              </a:spcBef>
              <a:buClr>
                <a:srgbClr val="FF9900"/>
              </a:buClr>
              <a:buFont typeface="Wingdings"/>
              <a:buChar char=""/>
              <a:tabLst>
                <a:tab pos="224790" algn="l"/>
              </a:tabLst>
            </a:pPr>
            <a:r>
              <a:rPr sz="1350" spc="-4">
                <a:solidFill>
                  <a:srgbClr val="404040"/>
                </a:solidFill>
                <a:cs typeface="Microsoft Tai Le"/>
              </a:rPr>
              <a:t>MasterCard–Colombia</a:t>
            </a:r>
            <a:endParaRPr sz="1350">
              <a:cs typeface="Microsoft Tai Le"/>
            </a:endParaRPr>
          </a:p>
          <a:p>
            <a:pPr marL="224314" indent="-214789">
              <a:spcBef>
                <a:spcPts val="379"/>
              </a:spcBef>
              <a:buClr>
                <a:srgbClr val="FF9900"/>
              </a:buClr>
              <a:buFont typeface="Wingdings"/>
              <a:buChar char=""/>
              <a:tabLst>
                <a:tab pos="224790" algn="l"/>
              </a:tabLst>
            </a:pPr>
            <a:r>
              <a:rPr sz="1350" spc="-4">
                <a:solidFill>
                  <a:srgbClr val="404040"/>
                </a:solidFill>
                <a:cs typeface="Microsoft Tai Le"/>
              </a:rPr>
              <a:t>AES-Puerto</a:t>
            </a:r>
            <a:r>
              <a:rPr sz="1350" spc="15">
                <a:solidFill>
                  <a:srgbClr val="404040"/>
                </a:solidFill>
                <a:cs typeface="Microsoft Tai Le"/>
              </a:rPr>
              <a:t> </a:t>
            </a:r>
            <a:r>
              <a:rPr sz="1350" spc="-4">
                <a:solidFill>
                  <a:srgbClr val="404040"/>
                </a:solidFill>
                <a:cs typeface="Microsoft Tai Le"/>
              </a:rPr>
              <a:t>Rico</a:t>
            </a:r>
            <a:endParaRPr sz="1350">
              <a:cs typeface="Microsoft Tai Le"/>
            </a:endParaRPr>
          </a:p>
          <a:p>
            <a:pPr marL="224314" indent="-214789">
              <a:spcBef>
                <a:spcPts val="371"/>
              </a:spcBef>
              <a:buClr>
                <a:srgbClr val="FF9900"/>
              </a:buClr>
              <a:buFont typeface="Wingdings"/>
              <a:buChar char=""/>
              <a:tabLst>
                <a:tab pos="224790" algn="l"/>
              </a:tabLst>
            </a:pPr>
            <a:r>
              <a:rPr sz="1350" spc="-4">
                <a:solidFill>
                  <a:srgbClr val="404040"/>
                </a:solidFill>
                <a:cs typeface="Microsoft Tai Le"/>
              </a:rPr>
              <a:t>A </a:t>
            </a:r>
            <a:r>
              <a:rPr sz="1350" spc="-8">
                <a:solidFill>
                  <a:srgbClr val="404040"/>
                </a:solidFill>
                <a:cs typeface="Microsoft Tai Le"/>
              </a:rPr>
              <a:t>New</a:t>
            </a:r>
            <a:r>
              <a:rPr sz="1350" spc="11">
                <a:solidFill>
                  <a:srgbClr val="404040"/>
                </a:solidFill>
                <a:cs typeface="Microsoft Tai Le"/>
              </a:rPr>
              <a:t> </a:t>
            </a:r>
            <a:r>
              <a:rPr sz="1350" spc="-4">
                <a:solidFill>
                  <a:srgbClr val="404040"/>
                </a:solidFill>
                <a:cs typeface="Microsoft Tai Le"/>
              </a:rPr>
              <a:t>Path–Jamaica</a:t>
            </a:r>
            <a:endParaRPr sz="1350">
              <a:cs typeface="Microsoft Tai Le"/>
            </a:endParaRPr>
          </a:p>
          <a:p>
            <a:pPr marL="224314" indent="-214789">
              <a:spcBef>
                <a:spcPts val="379"/>
              </a:spcBef>
              <a:buClr>
                <a:srgbClr val="FF9900"/>
              </a:buClr>
              <a:buFont typeface="Wingdings"/>
              <a:buChar char=""/>
              <a:tabLst>
                <a:tab pos="224790" algn="l"/>
              </a:tabLst>
            </a:pPr>
            <a:r>
              <a:rPr lang="es-ES" sz="1350" spc="-4">
                <a:solidFill>
                  <a:srgbClr val="404040"/>
                </a:solidFill>
                <a:cs typeface="Microsoft Tai Le"/>
              </a:rPr>
              <a:t>Programas para migrantes y refugiados</a:t>
            </a:r>
            <a:endParaRPr sz="1350">
              <a:cs typeface="Microsoft Tai Le"/>
            </a:endParaRPr>
          </a:p>
        </p:txBody>
      </p:sp>
      <p:grpSp>
        <p:nvGrpSpPr>
          <p:cNvPr id="34" name="Group 33"/>
          <p:cNvGrpSpPr/>
          <p:nvPr/>
        </p:nvGrpSpPr>
        <p:grpSpPr>
          <a:xfrm>
            <a:off x="2067545" y="1905000"/>
            <a:ext cx="5323855" cy="3886200"/>
            <a:chOff x="3793292" y="2899408"/>
            <a:chExt cx="2886172" cy="2079117"/>
          </a:xfrm>
        </p:grpSpPr>
        <p:sp>
          <p:nvSpPr>
            <p:cNvPr id="4" name="object 5"/>
            <p:cNvSpPr/>
            <p:nvPr/>
          </p:nvSpPr>
          <p:spPr>
            <a:xfrm>
              <a:off x="4727125" y="2994279"/>
              <a:ext cx="109727" cy="181736"/>
            </a:xfrm>
            <a:prstGeom prst="rect">
              <a:avLst/>
            </a:prstGeom>
            <a:blipFill>
              <a:blip r:embed="rId2" cstate="print"/>
              <a:stretch>
                <a:fillRect/>
              </a:stretch>
            </a:blipFill>
          </p:spPr>
          <p:txBody>
            <a:bodyPr wrap="square" lIns="0" tIns="0" rIns="0" bIns="0" rtlCol="0"/>
            <a:lstStyle/>
            <a:p>
              <a:endParaRPr sz="1350"/>
            </a:p>
          </p:txBody>
        </p:sp>
        <p:sp>
          <p:nvSpPr>
            <p:cNvPr id="5" name="object 6"/>
            <p:cNvSpPr/>
            <p:nvPr/>
          </p:nvSpPr>
          <p:spPr>
            <a:xfrm>
              <a:off x="3793292" y="2899408"/>
              <a:ext cx="2403729" cy="2079117"/>
            </a:xfrm>
            <a:prstGeom prst="rect">
              <a:avLst/>
            </a:prstGeom>
            <a:blipFill>
              <a:blip r:embed="rId3" cstate="print"/>
              <a:stretch>
                <a:fillRect/>
              </a:stretch>
            </a:blipFill>
          </p:spPr>
          <p:txBody>
            <a:bodyPr wrap="square" lIns="0" tIns="0" rIns="0" bIns="0" rtlCol="0"/>
            <a:lstStyle/>
            <a:p>
              <a:endParaRPr sz="1350"/>
            </a:p>
          </p:txBody>
        </p:sp>
        <p:sp>
          <p:nvSpPr>
            <p:cNvPr id="6" name="object 7"/>
            <p:cNvSpPr/>
            <p:nvPr/>
          </p:nvSpPr>
          <p:spPr>
            <a:xfrm>
              <a:off x="5289480" y="3622927"/>
              <a:ext cx="187451" cy="309753"/>
            </a:xfrm>
            <a:prstGeom prst="rect">
              <a:avLst/>
            </a:prstGeom>
            <a:blipFill>
              <a:blip r:embed="rId4" cstate="print"/>
              <a:stretch>
                <a:fillRect/>
              </a:stretch>
            </a:blipFill>
          </p:spPr>
          <p:txBody>
            <a:bodyPr wrap="square" lIns="0" tIns="0" rIns="0" bIns="0" rtlCol="0"/>
            <a:lstStyle/>
            <a:p>
              <a:endParaRPr sz="1350"/>
            </a:p>
          </p:txBody>
        </p:sp>
        <p:sp>
          <p:nvSpPr>
            <p:cNvPr id="7" name="object 8"/>
            <p:cNvSpPr/>
            <p:nvPr/>
          </p:nvSpPr>
          <p:spPr>
            <a:xfrm>
              <a:off x="4368222" y="2919982"/>
              <a:ext cx="149733" cy="248031"/>
            </a:xfrm>
            <a:prstGeom prst="rect">
              <a:avLst/>
            </a:prstGeom>
            <a:blipFill>
              <a:blip r:embed="rId5" cstate="print"/>
              <a:stretch>
                <a:fillRect/>
              </a:stretch>
            </a:blipFill>
          </p:spPr>
          <p:txBody>
            <a:bodyPr wrap="square" lIns="0" tIns="0" rIns="0" bIns="0" rtlCol="0"/>
            <a:lstStyle/>
            <a:p>
              <a:endParaRPr sz="1350"/>
            </a:p>
          </p:txBody>
        </p:sp>
        <p:sp>
          <p:nvSpPr>
            <p:cNvPr id="8" name="object 9"/>
            <p:cNvSpPr/>
            <p:nvPr/>
          </p:nvSpPr>
          <p:spPr>
            <a:xfrm>
              <a:off x="5155749" y="4227575"/>
              <a:ext cx="172593" cy="284606"/>
            </a:xfrm>
            <a:prstGeom prst="rect">
              <a:avLst/>
            </a:prstGeom>
            <a:blipFill>
              <a:blip r:embed="rId6" cstate="print"/>
              <a:stretch>
                <a:fillRect/>
              </a:stretch>
            </a:blipFill>
          </p:spPr>
          <p:txBody>
            <a:bodyPr wrap="square" lIns="0" tIns="0" rIns="0" bIns="0" rtlCol="0"/>
            <a:lstStyle/>
            <a:p>
              <a:endParaRPr sz="1350"/>
            </a:p>
          </p:txBody>
        </p:sp>
        <p:sp>
          <p:nvSpPr>
            <p:cNvPr id="9" name="object 10"/>
            <p:cNvSpPr/>
            <p:nvPr/>
          </p:nvSpPr>
          <p:spPr>
            <a:xfrm>
              <a:off x="4600251" y="3094862"/>
              <a:ext cx="145161" cy="240029"/>
            </a:xfrm>
            <a:prstGeom prst="rect">
              <a:avLst/>
            </a:prstGeom>
            <a:blipFill>
              <a:blip r:embed="rId7" cstate="print"/>
              <a:stretch>
                <a:fillRect/>
              </a:stretch>
            </a:blipFill>
          </p:spPr>
          <p:txBody>
            <a:bodyPr wrap="square" lIns="0" tIns="0" rIns="0" bIns="0" rtlCol="0"/>
            <a:lstStyle/>
            <a:p>
              <a:endParaRPr sz="1350"/>
            </a:p>
          </p:txBody>
        </p:sp>
        <p:sp>
          <p:nvSpPr>
            <p:cNvPr id="10" name="object 11"/>
            <p:cNvSpPr/>
            <p:nvPr/>
          </p:nvSpPr>
          <p:spPr>
            <a:xfrm>
              <a:off x="4961438" y="3721226"/>
              <a:ext cx="149733" cy="248030"/>
            </a:xfrm>
            <a:prstGeom prst="rect">
              <a:avLst/>
            </a:prstGeom>
            <a:blipFill>
              <a:blip r:embed="rId8" cstate="print"/>
              <a:stretch>
                <a:fillRect/>
              </a:stretch>
            </a:blipFill>
          </p:spPr>
          <p:txBody>
            <a:bodyPr wrap="square" lIns="0" tIns="0" rIns="0" bIns="0" rtlCol="0"/>
            <a:lstStyle/>
            <a:p>
              <a:endParaRPr sz="1350"/>
            </a:p>
          </p:txBody>
        </p:sp>
        <p:sp>
          <p:nvSpPr>
            <p:cNvPr id="11" name="object 12"/>
            <p:cNvSpPr/>
            <p:nvPr/>
          </p:nvSpPr>
          <p:spPr>
            <a:xfrm>
              <a:off x="4803704" y="3046857"/>
              <a:ext cx="92583" cy="153161"/>
            </a:xfrm>
            <a:prstGeom prst="rect">
              <a:avLst/>
            </a:prstGeom>
            <a:blipFill>
              <a:blip r:embed="rId9" cstate="print"/>
              <a:stretch>
                <a:fillRect/>
              </a:stretch>
            </a:blipFill>
          </p:spPr>
          <p:txBody>
            <a:bodyPr wrap="square" lIns="0" tIns="0" rIns="0" bIns="0" rtlCol="0"/>
            <a:lstStyle/>
            <a:p>
              <a:endParaRPr sz="1350"/>
            </a:p>
          </p:txBody>
        </p:sp>
        <p:sp>
          <p:nvSpPr>
            <p:cNvPr id="12" name="object 13"/>
            <p:cNvSpPr/>
            <p:nvPr/>
          </p:nvSpPr>
          <p:spPr>
            <a:xfrm>
              <a:off x="5054022" y="4060697"/>
              <a:ext cx="115443" cy="189738"/>
            </a:xfrm>
            <a:prstGeom prst="rect">
              <a:avLst/>
            </a:prstGeom>
            <a:blipFill>
              <a:blip r:embed="rId10" cstate="print"/>
              <a:stretch>
                <a:fillRect/>
              </a:stretch>
            </a:blipFill>
          </p:spPr>
          <p:txBody>
            <a:bodyPr wrap="square" lIns="0" tIns="0" rIns="0" bIns="0" rtlCol="0"/>
            <a:lstStyle/>
            <a:p>
              <a:endParaRPr sz="1350"/>
            </a:p>
          </p:txBody>
        </p:sp>
        <p:sp>
          <p:nvSpPr>
            <p:cNvPr id="13" name="object 14"/>
            <p:cNvSpPr/>
            <p:nvPr/>
          </p:nvSpPr>
          <p:spPr>
            <a:xfrm>
              <a:off x="5158035" y="3345179"/>
              <a:ext cx="115443" cy="189738"/>
            </a:xfrm>
            <a:prstGeom prst="rect">
              <a:avLst/>
            </a:prstGeom>
            <a:blipFill>
              <a:blip r:embed="rId10" cstate="print"/>
              <a:stretch>
                <a:fillRect/>
              </a:stretch>
            </a:blipFill>
          </p:spPr>
          <p:txBody>
            <a:bodyPr wrap="square" lIns="0" tIns="0" rIns="0" bIns="0" rtlCol="0"/>
            <a:lstStyle/>
            <a:p>
              <a:endParaRPr sz="1350"/>
            </a:p>
          </p:txBody>
        </p:sp>
        <p:sp>
          <p:nvSpPr>
            <p:cNvPr id="14" name="object 15"/>
            <p:cNvSpPr/>
            <p:nvPr/>
          </p:nvSpPr>
          <p:spPr>
            <a:xfrm>
              <a:off x="4986585" y="3402329"/>
              <a:ext cx="115443" cy="189738"/>
            </a:xfrm>
            <a:prstGeom prst="rect">
              <a:avLst/>
            </a:prstGeom>
            <a:blipFill>
              <a:blip r:embed="rId10" cstate="print"/>
              <a:stretch>
                <a:fillRect/>
              </a:stretch>
            </a:blipFill>
          </p:spPr>
          <p:txBody>
            <a:bodyPr wrap="square" lIns="0" tIns="0" rIns="0" bIns="0" rtlCol="0"/>
            <a:lstStyle/>
            <a:p>
              <a:endParaRPr sz="1350"/>
            </a:p>
          </p:txBody>
        </p:sp>
        <p:sp>
          <p:nvSpPr>
            <p:cNvPr id="15" name="object 16"/>
            <p:cNvSpPr/>
            <p:nvPr/>
          </p:nvSpPr>
          <p:spPr>
            <a:xfrm>
              <a:off x="4877999" y="3506342"/>
              <a:ext cx="115443" cy="190880"/>
            </a:xfrm>
            <a:prstGeom prst="rect">
              <a:avLst/>
            </a:prstGeom>
            <a:blipFill>
              <a:blip r:embed="rId10" cstate="print"/>
              <a:stretch>
                <a:fillRect/>
              </a:stretch>
            </a:blipFill>
          </p:spPr>
          <p:txBody>
            <a:bodyPr wrap="square" lIns="0" tIns="0" rIns="0" bIns="0" rtlCol="0"/>
            <a:lstStyle/>
            <a:p>
              <a:endParaRPr sz="1350"/>
            </a:p>
          </p:txBody>
        </p:sp>
        <p:sp>
          <p:nvSpPr>
            <p:cNvPr id="16" name="object 17"/>
            <p:cNvSpPr/>
            <p:nvPr/>
          </p:nvSpPr>
          <p:spPr>
            <a:xfrm>
              <a:off x="4861998" y="3090290"/>
              <a:ext cx="74294" cy="120015"/>
            </a:xfrm>
            <a:prstGeom prst="rect">
              <a:avLst/>
            </a:prstGeom>
            <a:blipFill>
              <a:blip r:embed="rId11" cstate="print"/>
              <a:stretch>
                <a:fillRect/>
              </a:stretch>
            </a:blipFill>
          </p:spPr>
          <p:txBody>
            <a:bodyPr wrap="square" lIns="0" tIns="0" rIns="0" bIns="0" rtlCol="0"/>
            <a:lstStyle/>
            <a:p>
              <a:endParaRPr sz="1350"/>
            </a:p>
          </p:txBody>
        </p:sp>
        <p:sp>
          <p:nvSpPr>
            <p:cNvPr id="17" name="object 18"/>
            <p:cNvSpPr/>
            <p:nvPr/>
          </p:nvSpPr>
          <p:spPr>
            <a:xfrm>
              <a:off x="4920291" y="3156583"/>
              <a:ext cx="73151" cy="121158"/>
            </a:xfrm>
            <a:prstGeom prst="rect">
              <a:avLst/>
            </a:prstGeom>
            <a:blipFill>
              <a:blip r:embed="rId11" cstate="print"/>
              <a:stretch>
                <a:fillRect/>
              </a:stretch>
            </a:blipFill>
          </p:spPr>
          <p:txBody>
            <a:bodyPr wrap="square" lIns="0" tIns="0" rIns="0" bIns="0" rtlCol="0"/>
            <a:lstStyle/>
            <a:p>
              <a:endParaRPr sz="1350"/>
            </a:p>
          </p:txBody>
        </p:sp>
        <p:sp>
          <p:nvSpPr>
            <p:cNvPr id="18" name="object 19"/>
            <p:cNvSpPr/>
            <p:nvPr/>
          </p:nvSpPr>
          <p:spPr>
            <a:xfrm>
              <a:off x="4732838" y="3193161"/>
              <a:ext cx="92583" cy="153161"/>
            </a:xfrm>
            <a:prstGeom prst="rect">
              <a:avLst/>
            </a:prstGeom>
            <a:blipFill>
              <a:blip r:embed="rId9" cstate="print"/>
              <a:stretch>
                <a:fillRect/>
              </a:stretch>
            </a:blipFill>
          </p:spPr>
          <p:txBody>
            <a:bodyPr wrap="square" lIns="0" tIns="0" rIns="0" bIns="0" rtlCol="0"/>
            <a:lstStyle/>
            <a:p>
              <a:endParaRPr sz="1350"/>
            </a:p>
          </p:txBody>
        </p:sp>
        <p:sp>
          <p:nvSpPr>
            <p:cNvPr id="19" name="object 20"/>
            <p:cNvSpPr/>
            <p:nvPr/>
          </p:nvSpPr>
          <p:spPr>
            <a:xfrm>
              <a:off x="4859712" y="3302889"/>
              <a:ext cx="110870" cy="184022"/>
            </a:xfrm>
            <a:prstGeom prst="rect">
              <a:avLst/>
            </a:prstGeom>
            <a:blipFill>
              <a:blip r:embed="rId12" cstate="print"/>
              <a:stretch>
                <a:fillRect/>
              </a:stretch>
            </a:blipFill>
          </p:spPr>
          <p:txBody>
            <a:bodyPr wrap="square" lIns="0" tIns="0" rIns="0" bIns="0" rtlCol="0"/>
            <a:lstStyle/>
            <a:p>
              <a:endParaRPr sz="1350"/>
            </a:p>
          </p:txBody>
        </p:sp>
        <p:sp>
          <p:nvSpPr>
            <p:cNvPr id="20" name="object 21"/>
            <p:cNvSpPr/>
            <p:nvPr/>
          </p:nvSpPr>
          <p:spPr>
            <a:xfrm>
              <a:off x="4771701" y="3320033"/>
              <a:ext cx="92583" cy="152018"/>
            </a:xfrm>
            <a:prstGeom prst="rect">
              <a:avLst/>
            </a:prstGeom>
            <a:blipFill>
              <a:blip r:embed="rId13" cstate="print"/>
              <a:stretch>
                <a:fillRect/>
              </a:stretch>
            </a:blipFill>
          </p:spPr>
          <p:txBody>
            <a:bodyPr wrap="square" lIns="0" tIns="0" rIns="0" bIns="0" rtlCol="0"/>
            <a:lstStyle/>
            <a:p>
              <a:endParaRPr sz="1350"/>
            </a:p>
          </p:txBody>
        </p:sp>
        <p:sp>
          <p:nvSpPr>
            <p:cNvPr id="21" name="object 22"/>
            <p:cNvSpPr/>
            <p:nvPr/>
          </p:nvSpPr>
          <p:spPr>
            <a:xfrm>
              <a:off x="4674545" y="3251453"/>
              <a:ext cx="97155" cy="160020"/>
            </a:xfrm>
            <a:prstGeom prst="rect">
              <a:avLst/>
            </a:prstGeom>
            <a:blipFill>
              <a:blip r:embed="rId14" cstate="print"/>
              <a:stretch>
                <a:fillRect/>
              </a:stretch>
            </a:blipFill>
          </p:spPr>
          <p:txBody>
            <a:bodyPr wrap="square" lIns="0" tIns="0" rIns="0" bIns="0" rtlCol="0"/>
            <a:lstStyle/>
            <a:p>
              <a:endParaRPr sz="1350"/>
            </a:p>
          </p:txBody>
        </p:sp>
        <p:sp>
          <p:nvSpPr>
            <p:cNvPr id="22" name="object 23"/>
            <p:cNvSpPr/>
            <p:nvPr/>
          </p:nvSpPr>
          <p:spPr>
            <a:xfrm>
              <a:off x="4578534" y="3330321"/>
              <a:ext cx="83438" cy="99440"/>
            </a:xfrm>
            <a:prstGeom prst="rect">
              <a:avLst/>
            </a:prstGeom>
            <a:blipFill>
              <a:blip r:embed="rId15" cstate="print"/>
              <a:stretch>
                <a:fillRect/>
              </a:stretch>
            </a:blipFill>
          </p:spPr>
          <p:txBody>
            <a:bodyPr wrap="square" lIns="0" tIns="0" rIns="0" bIns="0" rtlCol="0"/>
            <a:lstStyle/>
            <a:p>
              <a:endParaRPr sz="1350"/>
            </a:p>
          </p:txBody>
        </p:sp>
        <p:sp>
          <p:nvSpPr>
            <p:cNvPr id="23" name="object 24"/>
            <p:cNvSpPr/>
            <p:nvPr/>
          </p:nvSpPr>
          <p:spPr>
            <a:xfrm>
              <a:off x="4870000" y="3196589"/>
              <a:ext cx="73151" cy="121158"/>
            </a:xfrm>
            <a:prstGeom prst="rect">
              <a:avLst/>
            </a:prstGeom>
            <a:blipFill>
              <a:blip r:embed="rId11" cstate="print"/>
              <a:stretch>
                <a:fillRect/>
              </a:stretch>
            </a:blipFill>
          </p:spPr>
          <p:txBody>
            <a:bodyPr wrap="square" lIns="0" tIns="0" rIns="0" bIns="0" rtlCol="0"/>
            <a:lstStyle/>
            <a:p>
              <a:endParaRPr sz="1350"/>
            </a:p>
          </p:txBody>
        </p:sp>
        <p:sp>
          <p:nvSpPr>
            <p:cNvPr id="27" name="object 29"/>
            <p:cNvSpPr/>
            <p:nvPr/>
          </p:nvSpPr>
          <p:spPr>
            <a:xfrm>
              <a:off x="5842693" y="3235450"/>
              <a:ext cx="836771" cy="1044893"/>
            </a:xfrm>
            <a:custGeom>
              <a:avLst/>
              <a:gdLst/>
              <a:ahLst/>
              <a:cxnLst/>
              <a:rect l="l" t="t" r="r" b="b"/>
              <a:pathLst>
                <a:path w="1115695" h="1393189">
                  <a:moveTo>
                    <a:pt x="1115568" y="0"/>
                  </a:moveTo>
                  <a:lnTo>
                    <a:pt x="0" y="696468"/>
                  </a:lnTo>
                  <a:lnTo>
                    <a:pt x="1115568" y="1392936"/>
                  </a:lnTo>
                  <a:lnTo>
                    <a:pt x="1115568" y="0"/>
                  </a:lnTo>
                  <a:close/>
                </a:path>
              </a:pathLst>
            </a:custGeom>
            <a:solidFill>
              <a:srgbClr val="F09C0D"/>
            </a:solidFill>
          </p:spPr>
          <p:txBody>
            <a:bodyPr wrap="square" lIns="0" tIns="0" rIns="0" bIns="0" rtlCol="0"/>
            <a:lstStyle/>
            <a:p>
              <a:endParaRPr sz="1350"/>
            </a:p>
          </p:txBody>
        </p:sp>
        <p:sp>
          <p:nvSpPr>
            <p:cNvPr id="29" name="object 31"/>
            <p:cNvSpPr/>
            <p:nvPr/>
          </p:nvSpPr>
          <p:spPr>
            <a:xfrm>
              <a:off x="4579391" y="3334796"/>
              <a:ext cx="90297" cy="73819"/>
            </a:xfrm>
            <a:prstGeom prst="rect">
              <a:avLst/>
            </a:prstGeom>
            <a:blipFill>
              <a:blip r:embed="rId16" cstate="print"/>
              <a:stretch>
                <a:fillRect/>
              </a:stretch>
            </a:blipFill>
          </p:spPr>
          <p:txBody>
            <a:bodyPr wrap="square" lIns="0" tIns="0" rIns="0" bIns="0" rtlCol="0"/>
            <a:lstStyle/>
            <a:p>
              <a:endParaRPr sz="1350"/>
            </a:p>
          </p:txBody>
        </p:sp>
        <p:sp>
          <p:nvSpPr>
            <p:cNvPr id="30" name="object 32"/>
            <p:cNvSpPr/>
            <p:nvPr/>
          </p:nvSpPr>
          <p:spPr>
            <a:xfrm>
              <a:off x="4715693" y="3082575"/>
              <a:ext cx="89726" cy="77724"/>
            </a:xfrm>
            <a:prstGeom prst="rect">
              <a:avLst/>
            </a:prstGeom>
            <a:blipFill>
              <a:blip r:embed="rId17" cstate="print"/>
              <a:stretch>
                <a:fillRect/>
              </a:stretch>
            </a:blipFill>
          </p:spPr>
          <p:txBody>
            <a:bodyPr wrap="square" lIns="0" tIns="0" rIns="0" bIns="0" rtlCol="0"/>
            <a:lstStyle/>
            <a:p>
              <a:endParaRPr sz="1350"/>
            </a:p>
          </p:txBody>
        </p:sp>
        <p:sp>
          <p:nvSpPr>
            <p:cNvPr id="32" name="object 34"/>
            <p:cNvSpPr/>
            <p:nvPr/>
          </p:nvSpPr>
          <p:spPr>
            <a:xfrm>
              <a:off x="4615873" y="3045189"/>
              <a:ext cx="289022" cy="136832"/>
            </a:xfrm>
            <a:prstGeom prst="rect">
              <a:avLst/>
            </a:prstGeom>
            <a:blipFill>
              <a:blip r:embed="rId18" cstate="print"/>
              <a:stretch>
                <a:fillRect/>
              </a:stretch>
            </a:blipFill>
          </p:spPr>
          <p:txBody>
            <a:bodyPr wrap="square" lIns="0" tIns="0" rIns="0" bIns="0" rtlCol="0"/>
            <a:lstStyle/>
            <a:p>
              <a:endParaRPr sz="1350"/>
            </a:p>
          </p:txBody>
        </p:sp>
      </p:grpSp>
      <p:sp>
        <p:nvSpPr>
          <p:cNvPr id="35" name="TextBox 34"/>
          <p:cNvSpPr txBox="1"/>
          <p:nvPr/>
        </p:nvSpPr>
        <p:spPr>
          <a:xfrm>
            <a:off x="6028615" y="2697540"/>
            <a:ext cx="1383327" cy="1569660"/>
          </a:xfrm>
          <a:prstGeom prst="rect">
            <a:avLst/>
          </a:prstGeom>
          <a:noFill/>
        </p:spPr>
        <p:txBody>
          <a:bodyPr wrap="none" rtlCol="0">
            <a:spAutoFit/>
          </a:bodyPr>
          <a:lstStyle/>
          <a:p>
            <a:pPr algn="r"/>
            <a:r>
              <a:rPr lang="es-US" sz="2400" b="1">
                <a:solidFill>
                  <a:schemeClr val="accent1">
                    <a:lumMod val="75000"/>
                  </a:schemeClr>
                </a:solidFill>
              </a:rPr>
              <a:t>200</a:t>
            </a:r>
          </a:p>
          <a:p>
            <a:pPr algn="r"/>
            <a:r>
              <a:rPr lang="es-US" sz="1600" b="1">
                <a:solidFill>
                  <a:schemeClr val="accent1">
                    <a:lumMod val="75000"/>
                  </a:schemeClr>
                </a:solidFill>
              </a:rPr>
              <a:t>Centros de </a:t>
            </a:r>
          </a:p>
          <a:p>
            <a:pPr algn="r"/>
            <a:r>
              <a:rPr lang="es-US" sz="1600" b="1">
                <a:solidFill>
                  <a:schemeClr val="accent1">
                    <a:lumMod val="75000"/>
                  </a:schemeClr>
                </a:solidFill>
              </a:rPr>
              <a:t>Innovación en</a:t>
            </a:r>
          </a:p>
          <a:p>
            <a:pPr algn="r"/>
            <a:r>
              <a:rPr lang="es-US" sz="2400" b="1">
                <a:solidFill>
                  <a:schemeClr val="accent1">
                    <a:lumMod val="75000"/>
                  </a:schemeClr>
                </a:solidFill>
              </a:rPr>
              <a:t>21</a:t>
            </a:r>
          </a:p>
          <a:p>
            <a:pPr algn="r"/>
            <a:r>
              <a:rPr lang="es-US" sz="1600" b="1">
                <a:solidFill>
                  <a:schemeClr val="accent1">
                    <a:lumMod val="75000"/>
                  </a:schemeClr>
                </a:solidFill>
              </a:rPr>
              <a:t>Países</a:t>
            </a:r>
          </a:p>
        </p:txBody>
      </p:sp>
    </p:spTree>
    <p:extLst>
      <p:ext uri="{BB962C8B-B14F-4D97-AF65-F5344CB8AC3E}">
        <p14:creationId xmlns:p14="http://schemas.microsoft.com/office/powerpoint/2010/main" val="539963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DA821-BA1C-A045-A89F-BC647BBD3EBA}"/>
              </a:ext>
            </a:extLst>
          </p:cNvPr>
          <p:cNvPicPr>
            <a:picLocks noChangeAspect="1"/>
          </p:cNvPicPr>
          <p:nvPr/>
        </p:nvPicPr>
        <p:blipFill rotWithShape="1">
          <a:blip r:embed="rId2"/>
          <a:srcRect l="19901" r="11086" b="-1"/>
          <a:stretch/>
        </p:blipFill>
        <p:spPr>
          <a:xfrm>
            <a:off x="20" y="1282"/>
            <a:ext cx="9143980" cy="6856718"/>
          </a:xfrm>
          <a:prstGeom prst="rect">
            <a:avLst/>
          </a:prstGeom>
        </p:spPr>
      </p:pic>
    </p:spTree>
    <p:extLst>
      <p:ext uri="{BB962C8B-B14F-4D97-AF65-F5344CB8AC3E}">
        <p14:creationId xmlns:p14="http://schemas.microsoft.com/office/powerpoint/2010/main" val="4139816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4" descr="Una foto de un grupo de personas posando para una foto&#10;&#10;Descripción generada con confianza alta">
            <a:extLst>
              <a:ext uri="{FF2B5EF4-FFF2-40B4-BE49-F238E27FC236}">
                <a16:creationId xmlns:a16="http://schemas.microsoft.com/office/drawing/2014/main" id="{F055932F-D1DA-4A39-9B1E-F4B04EE79AAC}"/>
              </a:ext>
            </a:extLst>
          </p:cNvPr>
          <p:cNvPicPr>
            <a:picLocks noChangeAspect="1"/>
          </p:cNvPicPr>
          <p:nvPr/>
        </p:nvPicPr>
        <p:blipFill rotWithShape="1">
          <a:blip r:embed="rId2"/>
          <a:srcRect l="3160" r="19172"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9D5A46-6F98-5142-9058-BAB2AD4BD429}"/>
              </a:ext>
            </a:extLst>
          </p:cNvPr>
          <p:cNvSpPr txBox="1"/>
          <p:nvPr/>
        </p:nvSpPr>
        <p:spPr>
          <a:xfrm>
            <a:off x="392906" y="5317240"/>
            <a:ext cx="31122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dirty="0">
                <a:solidFill>
                  <a:schemeClr val="tx1">
                    <a:lumMod val="85000"/>
                    <a:lumOff val="15000"/>
                  </a:schemeClr>
                </a:solidFill>
                <a:latin typeface="+mj-lt"/>
                <a:ea typeface="+mj-ea"/>
                <a:cs typeface="+mj-cs"/>
              </a:rPr>
              <a:t>Durante COVID-19</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6" name="CuadroTexto 4">
            <a:extLst>
              <a:ext uri="{FF2B5EF4-FFF2-40B4-BE49-F238E27FC236}">
                <a16:creationId xmlns:a16="http://schemas.microsoft.com/office/drawing/2014/main" id="{6347E137-02CC-334E-AAA6-C549B2DA37BD}"/>
              </a:ext>
            </a:extLst>
          </p:cNvPr>
          <p:cNvSpPr txBox="1"/>
          <p:nvPr/>
        </p:nvSpPr>
        <p:spPr>
          <a:xfrm>
            <a:off x="4550209" y="5310943"/>
            <a:ext cx="4572000"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sz="2400" dirty="0"/>
              <a:t>50% de nuestros centros dando clase en línea.</a:t>
            </a:r>
          </a:p>
          <a:p>
            <a:pPr marL="285750" indent="-285750">
              <a:buFont typeface="Arial"/>
              <a:buChar char="•"/>
            </a:pPr>
            <a:r>
              <a:rPr lang="es-ES" sz="2400" dirty="0">
                <a:cs typeface="Calibri"/>
              </a:rPr>
              <a:t>Uso de telefónica celular y Facebook</a:t>
            </a:r>
          </a:p>
        </p:txBody>
      </p:sp>
    </p:spTree>
    <p:extLst>
      <p:ext uri="{BB962C8B-B14F-4D97-AF65-F5344CB8AC3E}">
        <p14:creationId xmlns:p14="http://schemas.microsoft.com/office/powerpoint/2010/main" val="3002885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5686" cy="6096000"/>
          </a:xfrm>
          <a:prstGeom prst="rect">
            <a:avLst/>
          </a:prstGeom>
        </p:spPr>
      </p:pic>
      <p:sp>
        <p:nvSpPr>
          <p:cNvPr id="2" name="Rectangle 1"/>
          <p:cNvSpPr/>
          <p:nvPr/>
        </p:nvSpPr>
        <p:spPr>
          <a:xfrm>
            <a:off x="0" y="6248400"/>
            <a:ext cx="9144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E1DC7985-3566-434C-97C8-4B21C04ECCDA}"/>
              </a:ext>
            </a:extLst>
          </p:cNvPr>
          <p:cNvSpPr/>
          <p:nvPr/>
        </p:nvSpPr>
        <p:spPr>
          <a:xfrm>
            <a:off x="228600" y="6040178"/>
            <a:ext cx="838200" cy="843222"/>
          </a:xfrm>
          <a:prstGeom prst="rect">
            <a:avLst/>
          </a:prstGeom>
          <a:blipFill>
            <a:blip r:embed="rId4" cstate="print"/>
            <a:stretch>
              <a:fillRect/>
            </a:stretch>
          </a:blipFill>
        </p:spPr>
        <p:txBody>
          <a:bodyPr wrap="square" lIns="0" tIns="0" rIns="0" bIns="0" rtlCol="0"/>
          <a:lstStyle/>
          <a:p>
            <a:endParaRPr sz="1350"/>
          </a:p>
        </p:txBody>
      </p:sp>
      <p:sp>
        <p:nvSpPr>
          <p:cNvPr id="8" name="object 2">
            <a:extLst>
              <a:ext uri="{FF2B5EF4-FFF2-40B4-BE49-F238E27FC236}">
                <a16:creationId xmlns:a16="http://schemas.microsoft.com/office/drawing/2014/main" id="{386D7E82-802A-444C-8998-F0629582906D}"/>
              </a:ext>
            </a:extLst>
          </p:cNvPr>
          <p:cNvSpPr txBox="1">
            <a:spLocks/>
          </p:cNvSpPr>
          <p:nvPr/>
        </p:nvSpPr>
        <p:spPr>
          <a:xfrm>
            <a:off x="2133600" y="6248400"/>
            <a:ext cx="6783229" cy="332303"/>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100" b="1" kern="0" spc="-4">
                <a:solidFill>
                  <a:sysClr val="windowText" lastClr="000000"/>
                </a:solidFill>
                <a:latin typeface="+mn-lt"/>
                <a:cs typeface="Microsoft Tai Le"/>
              </a:rPr>
              <a:t>PROGRAMA VIVE: VEN INSPIRATE Y VENDE</a:t>
            </a:r>
            <a:endParaRPr lang="es-ES" sz="1650" kern="0">
              <a:solidFill>
                <a:sysClr val="windowText" lastClr="000000"/>
              </a:solidFill>
              <a:latin typeface="+mn-lt"/>
              <a:cs typeface="Microsoft Tai Le"/>
            </a:endParaRPr>
          </a:p>
        </p:txBody>
      </p:sp>
    </p:spTree>
    <p:extLst>
      <p:ext uri="{BB962C8B-B14F-4D97-AF65-F5344CB8AC3E}">
        <p14:creationId xmlns:p14="http://schemas.microsoft.com/office/powerpoint/2010/main" val="2997601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86D7E82-802A-444C-8998-F0629582906D}"/>
              </a:ext>
            </a:extLst>
          </p:cNvPr>
          <p:cNvSpPr txBox="1">
            <a:spLocks/>
          </p:cNvSpPr>
          <p:nvPr/>
        </p:nvSpPr>
        <p:spPr>
          <a:xfrm>
            <a:off x="0" y="295672"/>
            <a:ext cx="6783229" cy="378469"/>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400" kern="0" spc="-4">
                <a:solidFill>
                  <a:sysClr val="windowText" lastClr="000000"/>
                </a:solidFill>
                <a:latin typeface="+mn-lt"/>
                <a:cs typeface="Microsoft Tai Le"/>
              </a:rPr>
              <a:t>Objetivo</a:t>
            </a:r>
            <a:endParaRPr lang="es-ES" kern="0">
              <a:solidFill>
                <a:sysClr val="windowText" lastClr="000000"/>
              </a:solidFill>
              <a:latin typeface="+mn-lt"/>
              <a:cs typeface="Microsoft Tai Le"/>
            </a:endParaRPr>
          </a:p>
        </p:txBody>
      </p:sp>
      <p:sp>
        <p:nvSpPr>
          <p:cNvPr id="4" name="object 2">
            <a:extLst>
              <a:ext uri="{FF2B5EF4-FFF2-40B4-BE49-F238E27FC236}">
                <a16:creationId xmlns:a16="http://schemas.microsoft.com/office/drawing/2014/main" id="{E1DC7985-3566-434C-97C8-4B21C04ECCDA}"/>
              </a:ext>
            </a:extLst>
          </p:cNvPr>
          <p:cNvSpPr/>
          <p:nvPr/>
        </p:nvSpPr>
        <p:spPr>
          <a:xfrm>
            <a:off x="152400" y="146008"/>
            <a:ext cx="677799" cy="677798"/>
          </a:xfrm>
          <a:prstGeom prst="rect">
            <a:avLst/>
          </a:prstGeom>
          <a:blipFill>
            <a:blip r:embed="rId2" cstate="print"/>
            <a:stretch>
              <a:fillRect/>
            </a:stretch>
          </a:blipFill>
        </p:spPr>
        <p:txBody>
          <a:bodyPr wrap="square" lIns="0" tIns="0" rIns="0" bIns="0" rtlCol="0"/>
          <a:lstStyle/>
          <a:p>
            <a:endParaRPr sz="1350"/>
          </a:p>
        </p:txBody>
      </p:sp>
      <p:sp>
        <p:nvSpPr>
          <p:cNvPr id="5" name="CuadroTexto 4">
            <a:extLst>
              <a:ext uri="{FF2B5EF4-FFF2-40B4-BE49-F238E27FC236}">
                <a16:creationId xmlns:a16="http://schemas.microsoft.com/office/drawing/2014/main" id="{3A920881-DF5F-7F43-B4B7-84F462A48BCC}"/>
              </a:ext>
            </a:extLst>
          </p:cNvPr>
          <p:cNvSpPr txBox="1"/>
          <p:nvPr/>
        </p:nvSpPr>
        <p:spPr>
          <a:xfrm>
            <a:off x="815992" y="1371600"/>
            <a:ext cx="6346808" cy="4093428"/>
          </a:xfrm>
          <a:prstGeom prst="rect">
            <a:avLst/>
          </a:prstGeom>
          <a:noFill/>
        </p:spPr>
        <p:txBody>
          <a:bodyPr wrap="square" rtlCol="0">
            <a:spAutoFit/>
          </a:bodyPr>
          <a:lstStyle/>
          <a:p>
            <a:r>
              <a:rPr lang="es-US" sz="2000" dirty="0"/>
              <a:t>The Trust for the Americas posee extensa experiencia en la capacitación para el trabajo a través de tecnologías de información y de programas de innovación social.</a:t>
            </a:r>
          </a:p>
          <a:p>
            <a:endParaRPr lang="es-US" sz="2000" dirty="0"/>
          </a:p>
          <a:p>
            <a:r>
              <a:rPr lang="es-US" sz="2000" dirty="0"/>
              <a:t>VIVE es un programa de capacitación y empoderamiento a través del cual los beneficiarios emprenden, se capacitan en habilidades para el trabajo y para la vida, y mejoran sus condiciones de agencia y desarrollo económico y social.</a:t>
            </a:r>
          </a:p>
          <a:p>
            <a:endParaRPr lang="es-US" sz="2000" dirty="0"/>
          </a:p>
          <a:p>
            <a:r>
              <a:rPr lang="es-US" sz="2000" dirty="0"/>
              <a:t>El programa se inició en México, donde se capacitaron más de 45,000 personas, el 76% de los  cuales se graduó del programa. Y el 23% se empleó en su propio emprendimiento o en el sector formal de la economía.</a:t>
            </a:r>
          </a:p>
        </p:txBody>
      </p:sp>
    </p:spTree>
    <p:extLst>
      <p:ext uri="{BB962C8B-B14F-4D97-AF65-F5344CB8AC3E}">
        <p14:creationId xmlns:p14="http://schemas.microsoft.com/office/powerpoint/2010/main" val="1782915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86D7E82-802A-444C-8998-F0629582906D}"/>
              </a:ext>
            </a:extLst>
          </p:cNvPr>
          <p:cNvSpPr txBox="1">
            <a:spLocks/>
          </p:cNvSpPr>
          <p:nvPr/>
        </p:nvSpPr>
        <p:spPr>
          <a:xfrm>
            <a:off x="0" y="295672"/>
            <a:ext cx="6783229" cy="378469"/>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400" b="1" kern="0" spc="-4">
                <a:solidFill>
                  <a:sysClr val="windowText" lastClr="000000"/>
                </a:solidFill>
                <a:latin typeface="+mn-lt"/>
                <a:cs typeface="Microsoft Tai Le"/>
              </a:rPr>
              <a:t>Componentes</a:t>
            </a:r>
            <a:endParaRPr lang="es-ES" kern="0">
              <a:solidFill>
                <a:sysClr val="windowText" lastClr="000000"/>
              </a:solidFill>
              <a:latin typeface="+mn-lt"/>
              <a:cs typeface="Microsoft Tai Le"/>
            </a:endParaRPr>
          </a:p>
        </p:txBody>
      </p:sp>
      <p:sp>
        <p:nvSpPr>
          <p:cNvPr id="3" name="object 2">
            <a:extLst>
              <a:ext uri="{FF2B5EF4-FFF2-40B4-BE49-F238E27FC236}">
                <a16:creationId xmlns:a16="http://schemas.microsoft.com/office/drawing/2014/main" id="{E1DC7985-3566-434C-97C8-4B21C04ECCDA}"/>
              </a:ext>
            </a:extLst>
          </p:cNvPr>
          <p:cNvSpPr/>
          <p:nvPr/>
        </p:nvSpPr>
        <p:spPr>
          <a:xfrm>
            <a:off x="152400" y="146008"/>
            <a:ext cx="677799" cy="677798"/>
          </a:xfrm>
          <a:prstGeom prst="rect">
            <a:avLst/>
          </a:prstGeom>
          <a:blipFill>
            <a:blip r:embed="rId2" cstate="print"/>
            <a:stretch>
              <a:fillRect/>
            </a:stretch>
          </a:blipFill>
        </p:spPr>
        <p:txBody>
          <a:bodyPr wrap="square" lIns="0" tIns="0" rIns="0" bIns="0" rtlCol="0"/>
          <a:lstStyle/>
          <a:p>
            <a:endParaRPr sz="1350"/>
          </a:p>
        </p:txBody>
      </p:sp>
      <p:graphicFrame>
        <p:nvGraphicFramePr>
          <p:cNvPr id="4" name="Diagram 3"/>
          <p:cNvGraphicFramePr/>
          <p:nvPr>
            <p:extLst>
              <p:ext uri="{D42A27DB-BD31-4B8C-83A1-F6EECF244321}">
                <p14:modId xmlns:p14="http://schemas.microsoft.com/office/powerpoint/2010/main" val="1471408418"/>
              </p:ext>
            </p:extLst>
          </p:nvPr>
        </p:nvGraphicFramePr>
        <p:xfrm>
          <a:off x="687229" y="1524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bject 15">
            <a:extLst>
              <a:ext uri="{FF2B5EF4-FFF2-40B4-BE49-F238E27FC236}">
                <a16:creationId xmlns:a16="http://schemas.microsoft.com/office/drawing/2014/main" id="{FFBBC2D9-E65D-2F4C-9ABD-6436A95D3BAE}"/>
              </a:ext>
            </a:extLst>
          </p:cNvPr>
          <p:cNvSpPr/>
          <p:nvPr/>
        </p:nvSpPr>
        <p:spPr>
          <a:xfrm>
            <a:off x="717709" y="4445000"/>
            <a:ext cx="1791081" cy="1143000"/>
          </a:xfrm>
          <a:prstGeom prst="rect">
            <a:avLst/>
          </a:prstGeom>
          <a:blipFill>
            <a:blip r:embed="rId8"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372873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86D7E82-802A-444C-8998-F0629582906D}"/>
              </a:ext>
            </a:extLst>
          </p:cNvPr>
          <p:cNvSpPr txBox="1">
            <a:spLocks/>
          </p:cNvSpPr>
          <p:nvPr/>
        </p:nvSpPr>
        <p:spPr>
          <a:xfrm>
            <a:off x="0" y="342133"/>
            <a:ext cx="6783229" cy="378469"/>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400" kern="0" spc="-4">
                <a:solidFill>
                  <a:sysClr val="windowText" lastClr="000000"/>
                </a:solidFill>
                <a:latin typeface="+mn-lt"/>
                <a:cs typeface="Microsoft Tai Le"/>
              </a:rPr>
              <a:t>Currículum</a:t>
            </a:r>
            <a:endParaRPr lang="es-ES" kern="0">
              <a:solidFill>
                <a:sysClr val="windowText" lastClr="000000"/>
              </a:solidFill>
              <a:latin typeface="+mn-lt"/>
              <a:cs typeface="Microsoft Tai Le"/>
            </a:endParaRPr>
          </a:p>
        </p:txBody>
      </p:sp>
      <p:sp>
        <p:nvSpPr>
          <p:cNvPr id="3" name="object 2">
            <a:extLst>
              <a:ext uri="{FF2B5EF4-FFF2-40B4-BE49-F238E27FC236}">
                <a16:creationId xmlns:a16="http://schemas.microsoft.com/office/drawing/2014/main" id="{E1DC7985-3566-434C-97C8-4B21C04ECCDA}"/>
              </a:ext>
            </a:extLst>
          </p:cNvPr>
          <p:cNvSpPr/>
          <p:nvPr/>
        </p:nvSpPr>
        <p:spPr>
          <a:xfrm>
            <a:off x="152400" y="146008"/>
            <a:ext cx="677799" cy="677798"/>
          </a:xfrm>
          <a:prstGeom prst="rect">
            <a:avLst/>
          </a:prstGeom>
          <a:blipFill>
            <a:blip r:embed="rId2" cstate="print"/>
            <a:stretch>
              <a:fillRect/>
            </a:stretch>
          </a:blipFill>
        </p:spPr>
        <p:txBody>
          <a:bodyPr wrap="square" lIns="0" tIns="0" rIns="0" bIns="0" rtlCol="0"/>
          <a:lstStyle/>
          <a:p>
            <a:endParaRPr sz="1350"/>
          </a:p>
        </p:txBody>
      </p:sp>
      <p:graphicFrame>
        <p:nvGraphicFramePr>
          <p:cNvPr id="4" name="Diagram 3"/>
          <p:cNvGraphicFramePr/>
          <p:nvPr>
            <p:extLst>
              <p:ext uri="{D42A27DB-BD31-4B8C-83A1-F6EECF244321}">
                <p14:modId xmlns:p14="http://schemas.microsoft.com/office/powerpoint/2010/main" val="608153385"/>
              </p:ext>
            </p:extLst>
          </p:nvPr>
        </p:nvGraphicFramePr>
        <p:xfrm>
          <a:off x="609600" y="1524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047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86D7E82-802A-444C-8998-F0629582906D}"/>
              </a:ext>
            </a:extLst>
          </p:cNvPr>
          <p:cNvSpPr txBox="1">
            <a:spLocks/>
          </p:cNvSpPr>
          <p:nvPr/>
        </p:nvSpPr>
        <p:spPr>
          <a:xfrm>
            <a:off x="0" y="342133"/>
            <a:ext cx="6783229" cy="378469"/>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400" kern="0" spc="-4" dirty="0">
                <a:solidFill>
                  <a:sysClr val="windowText" lastClr="000000"/>
                </a:solidFill>
                <a:latin typeface="+mn-lt"/>
                <a:cs typeface="Microsoft Tai Le"/>
              </a:rPr>
              <a:t>Nuestra Teoría del Cambio</a:t>
            </a:r>
            <a:endParaRPr lang="es-ES" kern="0" dirty="0">
              <a:solidFill>
                <a:sysClr val="windowText" lastClr="000000"/>
              </a:solidFill>
              <a:latin typeface="+mn-lt"/>
              <a:cs typeface="Microsoft Tai Le"/>
            </a:endParaRPr>
          </a:p>
        </p:txBody>
      </p:sp>
      <p:sp>
        <p:nvSpPr>
          <p:cNvPr id="3" name="object 2">
            <a:extLst>
              <a:ext uri="{FF2B5EF4-FFF2-40B4-BE49-F238E27FC236}">
                <a16:creationId xmlns:a16="http://schemas.microsoft.com/office/drawing/2014/main" id="{E1DC7985-3566-434C-97C8-4B21C04ECCDA}"/>
              </a:ext>
            </a:extLst>
          </p:cNvPr>
          <p:cNvSpPr/>
          <p:nvPr/>
        </p:nvSpPr>
        <p:spPr>
          <a:xfrm>
            <a:off x="152400" y="146008"/>
            <a:ext cx="677799" cy="677798"/>
          </a:xfrm>
          <a:prstGeom prst="rect">
            <a:avLst/>
          </a:prstGeom>
          <a:blipFill>
            <a:blip r:embed="rId3" cstate="print"/>
            <a:stretch>
              <a:fillRect/>
            </a:stretch>
          </a:blipFill>
        </p:spPr>
        <p:txBody>
          <a:bodyPr wrap="square" lIns="0" tIns="0" rIns="0" bIns="0" rtlCol="0"/>
          <a:lstStyle/>
          <a:p>
            <a:endParaRPr sz="135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68" y="854286"/>
            <a:ext cx="6180201" cy="5714357"/>
          </a:xfrm>
          <a:prstGeom prst="rect">
            <a:avLst/>
          </a:prstGeom>
        </p:spPr>
      </p:pic>
    </p:spTree>
    <p:extLst>
      <p:ext uri="{BB962C8B-B14F-4D97-AF65-F5344CB8AC3E}">
        <p14:creationId xmlns:p14="http://schemas.microsoft.com/office/powerpoint/2010/main" val="216857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1055D2E-001C-4842-AA90-BF851A99A158}"/>
              </a:ext>
            </a:extLst>
          </p:cNvPr>
          <p:cNvSpPr/>
          <p:nvPr/>
        </p:nvSpPr>
        <p:spPr>
          <a:xfrm>
            <a:off x="152400" y="146008"/>
            <a:ext cx="677799" cy="677798"/>
          </a:xfrm>
          <a:prstGeom prst="rect">
            <a:avLst/>
          </a:prstGeom>
          <a:blipFill>
            <a:blip r:embed="rId2" cstate="print"/>
            <a:stretch>
              <a:fillRect/>
            </a:stretch>
          </a:blipFill>
        </p:spPr>
        <p:txBody>
          <a:bodyPr wrap="square" lIns="0" tIns="0" rIns="0" bIns="0" rtlCol="0"/>
          <a:lstStyle/>
          <a:p>
            <a:endParaRPr sz="1350"/>
          </a:p>
        </p:txBody>
      </p:sp>
      <p:sp>
        <p:nvSpPr>
          <p:cNvPr id="30" name="object 4">
            <a:extLst>
              <a:ext uri="{FF2B5EF4-FFF2-40B4-BE49-F238E27FC236}">
                <a16:creationId xmlns:a16="http://schemas.microsoft.com/office/drawing/2014/main" id="{AA2D393A-C815-0641-A2CA-428E01EE7083}"/>
              </a:ext>
            </a:extLst>
          </p:cNvPr>
          <p:cNvSpPr txBox="1">
            <a:spLocks/>
          </p:cNvSpPr>
          <p:nvPr/>
        </p:nvSpPr>
        <p:spPr>
          <a:xfrm>
            <a:off x="777879" y="294517"/>
            <a:ext cx="6019800" cy="378950"/>
          </a:xfrm>
          <a:prstGeom prst="rect">
            <a:avLst/>
          </a:prstGeom>
        </p:spPr>
        <p:txBody>
          <a:bodyPr vert="horz" wrap="square" lIns="0" tIns="9525" rIns="0" bIns="0" rtlCol="0">
            <a:spAutoFit/>
          </a:bodyPr>
          <a:lstStyle>
            <a:lvl1pPr>
              <a:defRPr>
                <a:latin typeface="+mj-lt"/>
                <a:ea typeface="+mj-ea"/>
                <a:cs typeface="+mj-cs"/>
              </a:defRPr>
            </a:lvl1pPr>
          </a:lstStyle>
          <a:p>
            <a:pPr marL="9525" algn="r">
              <a:spcBef>
                <a:spcPts val="75"/>
              </a:spcBef>
            </a:pPr>
            <a:r>
              <a:rPr lang="es-US" sz="2400" kern="0" spc="-15">
                <a:solidFill>
                  <a:sysClr val="windowText" lastClr="000000"/>
                </a:solidFill>
              </a:rPr>
              <a:t>Nuestro Modelo de Éxito</a:t>
            </a:r>
            <a:endParaRPr lang="es-US" kern="0" spc="-8">
              <a:solidFill>
                <a:sysClr val="windowText" lastClr="000000"/>
              </a:solidFill>
            </a:endParaRPr>
          </a:p>
        </p:txBody>
      </p:sp>
      <p:graphicFrame>
        <p:nvGraphicFramePr>
          <p:cNvPr id="3" name="Diagram 2"/>
          <p:cNvGraphicFramePr/>
          <p:nvPr>
            <p:extLst>
              <p:ext uri="{D42A27DB-BD31-4B8C-83A1-F6EECF244321}">
                <p14:modId xmlns:p14="http://schemas.microsoft.com/office/powerpoint/2010/main" val="3927597436"/>
              </p:ext>
            </p:extLst>
          </p:nvPr>
        </p:nvGraphicFramePr>
        <p:xfrm>
          <a:off x="-15240" y="972315"/>
          <a:ext cx="51206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object 28"/>
          <p:cNvSpPr txBox="1"/>
          <p:nvPr/>
        </p:nvSpPr>
        <p:spPr>
          <a:xfrm>
            <a:off x="4800600" y="1573022"/>
            <a:ext cx="2263778" cy="2859116"/>
          </a:xfrm>
          <a:prstGeom prst="rect">
            <a:avLst/>
          </a:prstGeom>
        </p:spPr>
        <p:style>
          <a:lnRef idx="3">
            <a:schemeClr val="lt1"/>
          </a:lnRef>
          <a:fillRef idx="1">
            <a:schemeClr val="accent6"/>
          </a:fillRef>
          <a:effectRef idx="1">
            <a:schemeClr val="accent6"/>
          </a:effectRef>
          <a:fontRef idx="minor">
            <a:schemeClr val="lt1"/>
          </a:fontRef>
        </p:style>
        <p:txBody>
          <a:bodyPr vert="horz" wrap="square" lIns="0" tIns="12065" rIns="0" bIns="0" rtlCol="0">
            <a:spAutoFit/>
          </a:bodyPr>
          <a:lstStyle/>
          <a:p>
            <a:pPr marL="1270" algn="ctr">
              <a:lnSpc>
                <a:spcPct val="100000"/>
              </a:lnSpc>
              <a:spcBef>
                <a:spcPts val="95"/>
              </a:spcBef>
            </a:pPr>
            <a:endParaRPr lang="es-US" b="1" spc="-5" dirty="0">
              <a:solidFill>
                <a:schemeClr val="bg1"/>
              </a:solidFill>
              <a:cs typeface="Arial"/>
            </a:endParaRPr>
          </a:p>
          <a:p>
            <a:pPr marL="1270" algn="ctr">
              <a:lnSpc>
                <a:spcPct val="100000"/>
              </a:lnSpc>
              <a:spcBef>
                <a:spcPts val="95"/>
              </a:spcBef>
            </a:pPr>
            <a:endParaRPr lang="es-US" b="1" spc="-5" dirty="0">
              <a:solidFill>
                <a:schemeClr val="bg1"/>
              </a:solidFill>
              <a:cs typeface="Arial"/>
            </a:endParaRPr>
          </a:p>
          <a:p>
            <a:pPr marL="1270" algn="ctr">
              <a:lnSpc>
                <a:spcPct val="100000"/>
              </a:lnSpc>
              <a:spcBef>
                <a:spcPts val="95"/>
              </a:spcBef>
            </a:pPr>
            <a:r>
              <a:rPr lang="es-US" b="1" spc="-5" dirty="0">
                <a:solidFill>
                  <a:schemeClr val="bg1"/>
                </a:solidFill>
                <a:cs typeface="Arial"/>
              </a:rPr>
              <a:t>Incremento en agencia </a:t>
            </a:r>
            <a:r>
              <a:rPr lang="es-US" b="1" dirty="0">
                <a:solidFill>
                  <a:schemeClr val="bg1"/>
                </a:solidFill>
                <a:cs typeface="Arial"/>
              </a:rPr>
              <a:t>y</a:t>
            </a:r>
            <a:r>
              <a:rPr lang="es-US" b="1" spc="5" dirty="0">
                <a:solidFill>
                  <a:schemeClr val="bg1"/>
                </a:solidFill>
                <a:cs typeface="Arial"/>
              </a:rPr>
              <a:t> </a:t>
            </a:r>
            <a:r>
              <a:rPr lang="es-US" b="1" spc="-5" dirty="0">
                <a:solidFill>
                  <a:schemeClr val="bg1"/>
                </a:solidFill>
                <a:cs typeface="Arial"/>
              </a:rPr>
              <a:t>liderazgo</a:t>
            </a:r>
            <a:r>
              <a:rPr lang="es-US" b="1" dirty="0">
                <a:solidFill>
                  <a:schemeClr val="bg1"/>
                </a:solidFill>
                <a:cs typeface="Arial"/>
              </a:rPr>
              <a:t> </a:t>
            </a:r>
          </a:p>
          <a:p>
            <a:pPr marL="1270" algn="ctr">
              <a:lnSpc>
                <a:spcPct val="100000"/>
              </a:lnSpc>
              <a:spcBef>
                <a:spcPts val="95"/>
              </a:spcBef>
            </a:pPr>
            <a:endParaRPr lang="es-US" b="1" spc="-5" dirty="0">
              <a:solidFill>
                <a:schemeClr val="bg1"/>
              </a:solidFill>
              <a:cs typeface="Arial"/>
            </a:endParaRPr>
          </a:p>
          <a:p>
            <a:pPr marL="1270" algn="ctr">
              <a:lnSpc>
                <a:spcPct val="100000"/>
              </a:lnSpc>
              <a:spcBef>
                <a:spcPts val="95"/>
              </a:spcBef>
            </a:pPr>
            <a:endParaRPr lang="es-US" b="1" spc="-5" dirty="0">
              <a:solidFill>
                <a:schemeClr val="bg1"/>
              </a:solidFill>
              <a:cs typeface="Arial"/>
            </a:endParaRPr>
          </a:p>
          <a:p>
            <a:pPr marL="1270" algn="ctr">
              <a:lnSpc>
                <a:spcPct val="100000"/>
              </a:lnSpc>
              <a:spcBef>
                <a:spcPts val="95"/>
              </a:spcBef>
            </a:pPr>
            <a:r>
              <a:rPr lang="es-US" b="1" spc="-5" dirty="0">
                <a:solidFill>
                  <a:schemeClr val="bg1"/>
                </a:solidFill>
                <a:cs typeface="Arial"/>
              </a:rPr>
              <a:t>Mujeres económicamente</a:t>
            </a:r>
            <a:r>
              <a:rPr lang="es-US" b="1" spc="-10" dirty="0">
                <a:solidFill>
                  <a:schemeClr val="bg1"/>
                </a:solidFill>
                <a:cs typeface="Arial"/>
              </a:rPr>
              <a:t> </a:t>
            </a:r>
            <a:r>
              <a:rPr lang="es-US" b="1" spc="-5" dirty="0">
                <a:solidFill>
                  <a:schemeClr val="bg1"/>
                </a:solidFill>
                <a:cs typeface="Arial"/>
              </a:rPr>
              <a:t>independientes</a:t>
            </a:r>
          </a:p>
          <a:p>
            <a:pPr marL="1270" algn="ctr">
              <a:lnSpc>
                <a:spcPct val="100000"/>
              </a:lnSpc>
              <a:spcBef>
                <a:spcPts val="95"/>
              </a:spcBef>
            </a:pPr>
            <a:endParaRPr lang="es-US" b="1" dirty="0">
              <a:solidFill>
                <a:schemeClr val="bg1"/>
              </a:solidFill>
              <a:cs typeface="Arial"/>
            </a:endParaRPr>
          </a:p>
        </p:txBody>
      </p:sp>
      <p:sp>
        <p:nvSpPr>
          <p:cNvPr id="10" name="Plus 9"/>
          <p:cNvSpPr/>
          <p:nvPr/>
        </p:nvSpPr>
        <p:spPr>
          <a:xfrm>
            <a:off x="476059" y="2547115"/>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5335163"/>
            <a:ext cx="1600200" cy="1200150"/>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800" y="5335164"/>
            <a:ext cx="1600199" cy="120015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4799" y="5331693"/>
            <a:ext cx="1600201" cy="1198540"/>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21378" y="5331694"/>
            <a:ext cx="1820927" cy="1198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2237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1055D2E-001C-4842-AA90-BF851A99A158}"/>
              </a:ext>
            </a:extLst>
          </p:cNvPr>
          <p:cNvSpPr/>
          <p:nvPr/>
        </p:nvSpPr>
        <p:spPr>
          <a:xfrm>
            <a:off x="152400" y="146008"/>
            <a:ext cx="677799" cy="677798"/>
          </a:xfrm>
          <a:prstGeom prst="rect">
            <a:avLst/>
          </a:prstGeom>
          <a:blipFill>
            <a:blip r:embed="rId3" cstate="print"/>
            <a:stretch>
              <a:fillRect/>
            </a:stretch>
          </a:blipFill>
        </p:spPr>
        <p:txBody>
          <a:bodyPr wrap="square" lIns="0" tIns="0" rIns="0" bIns="0" rtlCol="0"/>
          <a:lstStyle/>
          <a:p>
            <a:endParaRPr sz="1350"/>
          </a:p>
        </p:txBody>
      </p:sp>
      <p:sp>
        <p:nvSpPr>
          <p:cNvPr id="3" name="object 4">
            <a:extLst>
              <a:ext uri="{FF2B5EF4-FFF2-40B4-BE49-F238E27FC236}">
                <a16:creationId xmlns:a16="http://schemas.microsoft.com/office/drawing/2014/main" id="{AA2D393A-C815-0641-A2CA-428E01EE7083}"/>
              </a:ext>
            </a:extLst>
          </p:cNvPr>
          <p:cNvSpPr txBox="1">
            <a:spLocks/>
          </p:cNvSpPr>
          <p:nvPr/>
        </p:nvSpPr>
        <p:spPr>
          <a:xfrm>
            <a:off x="777879" y="294517"/>
            <a:ext cx="6019800" cy="378950"/>
          </a:xfrm>
          <a:prstGeom prst="rect">
            <a:avLst/>
          </a:prstGeom>
        </p:spPr>
        <p:txBody>
          <a:bodyPr vert="horz" wrap="square" lIns="0" tIns="9525" rIns="0" bIns="0" rtlCol="0">
            <a:spAutoFit/>
          </a:bodyPr>
          <a:lstStyle>
            <a:lvl1pPr>
              <a:defRPr>
                <a:latin typeface="+mj-lt"/>
                <a:ea typeface="+mj-ea"/>
                <a:cs typeface="+mj-cs"/>
              </a:defRPr>
            </a:lvl1pPr>
          </a:lstStyle>
          <a:p>
            <a:pPr marL="9525" algn="r">
              <a:spcBef>
                <a:spcPts val="75"/>
              </a:spcBef>
            </a:pPr>
            <a:r>
              <a:rPr lang="es-US" sz="2400" b="1" kern="0" spc="-15">
                <a:solidFill>
                  <a:sysClr val="windowText" lastClr="000000"/>
                </a:solidFill>
              </a:rPr>
              <a:t>Alcances de Capacitación, 2016 - 2019</a:t>
            </a:r>
            <a:endParaRPr lang="es-US" b="1" kern="0" spc="-8">
              <a:solidFill>
                <a:sysClr val="windowText" lastClr="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43000"/>
            <a:ext cx="6885825" cy="5159245"/>
          </a:xfrm>
          <a:prstGeom prst="rect">
            <a:avLst/>
          </a:prstGeom>
        </p:spPr>
      </p:pic>
      <p:sp>
        <p:nvSpPr>
          <p:cNvPr id="5" name="Rounded Rectangle 4"/>
          <p:cNvSpPr/>
          <p:nvPr/>
        </p:nvSpPr>
        <p:spPr>
          <a:xfrm>
            <a:off x="152400" y="3505200"/>
            <a:ext cx="16002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dirty="0">
                <a:solidFill>
                  <a:schemeClr val="accent6">
                    <a:lumMod val="50000"/>
                  </a:schemeClr>
                </a:solidFill>
              </a:rPr>
              <a:t>+ 57,000 Mujeres Capacitadas</a:t>
            </a:r>
          </a:p>
        </p:txBody>
      </p:sp>
      <p:sp>
        <p:nvSpPr>
          <p:cNvPr id="6" name="Rounded Rectangle 5"/>
          <p:cNvSpPr/>
          <p:nvPr/>
        </p:nvSpPr>
        <p:spPr>
          <a:xfrm>
            <a:off x="5638799" y="3505200"/>
            <a:ext cx="1295401"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a:solidFill>
                  <a:schemeClr val="accent6">
                    <a:lumMod val="50000"/>
                  </a:schemeClr>
                </a:solidFill>
              </a:rPr>
              <a:t>76% Índice de Graduación</a:t>
            </a:r>
          </a:p>
        </p:txBody>
      </p:sp>
    </p:spTree>
    <p:extLst>
      <p:ext uri="{BB962C8B-B14F-4D97-AF65-F5344CB8AC3E}">
        <p14:creationId xmlns:p14="http://schemas.microsoft.com/office/powerpoint/2010/main" val="349987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indoor, sitting, colorful, man&#10;&#10;Description generated with very high confidence">
            <a:extLst>
              <a:ext uri="{FF2B5EF4-FFF2-40B4-BE49-F238E27FC236}">
                <a16:creationId xmlns:a16="http://schemas.microsoft.com/office/drawing/2014/main" id="{195FB794-82C9-4EFC-9373-A1733789B827}"/>
              </a:ext>
            </a:extLst>
          </p:cNvPr>
          <p:cNvPicPr>
            <a:picLocks noChangeAspect="1"/>
          </p:cNvPicPr>
          <p:nvPr/>
        </p:nvPicPr>
        <p:blipFill rotWithShape="1">
          <a:blip r:embed="rId2"/>
          <a:srcRect l="1" t="3790" r="51932" b="696"/>
          <a:stretch/>
        </p:blipFill>
        <p:spPr>
          <a:xfrm>
            <a:off x="628650" y="754148"/>
            <a:ext cx="3790950" cy="5197762"/>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229B3C6-75BF-C549-A57C-947EB72BBA9D}"/>
              </a:ext>
            </a:extLst>
          </p:cNvPr>
          <p:cNvSpPr/>
          <p:nvPr/>
        </p:nvSpPr>
        <p:spPr>
          <a:xfrm>
            <a:off x="4600902" y="754148"/>
            <a:ext cx="3790950" cy="5016758"/>
          </a:xfrm>
          <a:prstGeom prst="rect">
            <a:avLst/>
          </a:prstGeom>
        </p:spPr>
        <p:txBody>
          <a:bodyPr wrap="square">
            <a:spAutoFit/>
          </a:bodyPr>
          <a:lstStyle/>
          <a:p>
            <a:r>
              <a:rPr lang="en-US" sz="2000" dirty="0">
                <a:solidFill>
                  <a:srgbClr val="2C2D2E"/>
                </a:solidFill>
                <a:latin typeface="Roboto"/>
              </a:rPr>
              <a:t>The Trust for the Americas es una </a:t>
            </a:r>
            <a:r>
              <a:rPr lang="en-US" sz="2000" dirty="0" err="1">
                <a:solidFill>
                  <a:schemeClr val="accent2">
                    <a:lumMod val="75000"/>
                  </a:schemeClr>
                </a:solidFill>
                <a:latin typeface="Roboto"/>
              </a:rPr>
              <a:t>entidad</a:t>
            </a:r>
            <a:r>
              <a:rPr lang="en-US" sz="2000" dirty="0">
                <a:solidFill>
                  <a:schemeClr val="accent2">
                    <a:lumMod val="75000"/>
                  </a:schemeClr>
                </a:solidFill>
                <a:latin typeface="Roboto"/>
              </a:rPr>
              <a:t> sin fines de </a:t>
            </a:r>
            <a:r>
              <a:rPr lang="en-US" sz="2000" dirty="0" err="1">
                <a:solidFill>
                  <a:schemeClr val="accent2">
                    <a:lumMod val="75000"/>
                  </a:schemeClr>
                </a:solidFill>
                <a:latin typeface="Roboto"/>
              </a:rPr>
              <a:t>lucro</a:t>
            </a:r>
            <a:r>
              <a:rPr lang="en-US" sz="2000" dirty="0">
                <a:solidFill>
                  <a:schemeClr val="accent2">
                    <a:lumMod val="75000"/>
                  </a:schemeClr>
                </a:solidFill>
                <a:latin typeface="Roboto"/>
              </a:rPr>
              <a:t> </a:t>
            </a:r>
            <a:r>
              <a:rPr lang="en-US" sz="2000" dirty="0" err="1">
                <a:solidFill>
                  <a:srgbClr val="2C2D2E"/>
                </a:solidFill>
                <a:latin typeface="Roboto"/>
              </a:rPr>
              <a:t>afiliada</a:t>
            </a:r>
            <a:r>
              <a:rPr lang="en-US" sz="2000" dirty="0">
                <a:solidFill>
                  <a:srgbClr val="2C2D2E"/>
                </a:solidFill>
                <a:latin typeface="Roboto"/>
              </a:rPr>
              <a:t> a la </a:t>
            </a:r>
            <a:r>
              <a:rPr lang="en-US" sz="2000" dirty="0" err="1">
                <a:solidFill>
                  <a:srgbClr val="2C2D2E"/>
                </a:solidFill>
                <a:latin typeface="Roboto"/>
              </a:rPr>
              <a:t>Organización</a:t>
            </a:r>
            <a:r>
              <a:rPr lang="en-US" sz="2000" dirty="0">
                <a:solidFill>
                  <a:srgbClr val="2C2D2E"/>
                </a:solidFill>
                <a:latin typeface="Roboto"/>
              </a:rPr>
              <a:t> de los </a:t>
            </a:r>
            <a:r>
              <a:rPr lang="en-US" sz="2000" dirty="0" err="1">
                <a:solidFill>
                  <a:srgbClr val="2C2D2E"/>
                </a:solidFill>
                <a:latin typeface="Roboto"/>
              </a:rPr>
              <a:t>Estados</a:t>
            </a:r>
            <a:r>
              <a:rPr lang="en-US" sz="2000" dirty="0">
                <a:solidFill>
                  <a:srgbClr val="2C2D2E"/>
                </a:solidFill>
                <a:latin typeface="Roboto"/>
              </a:rPr>
              <a:t> Americanos (</a:t>
            </a:r>
            <a:r>
              <a:rPr lang="en-US" sz="2000" dirty="0">
                <a:solidFill>
                  <a:schemeClr val="accent2">
                    <a:lumMod val="75000"/>
                  </a:schemeClr>
                </a:solidFill>
                <a:latin typeface="Roboto"/>
              </a:rPr>
              <a:t>OEA</a:t>
            </a:r>
            <a:r>
              <a:rPr lang="en-US" sz="2000" dirty="0">
                <a:solidFill>
                  <a:srgbClr val="2C2D2E"/>
                </a:solidFill>
                <a:latin typeface="Roboto"/>
              </a:rPr>
              <a:t>). </a:t>
            </a:r>
            <a:r>
              <a:rPr lang="en-US" sz="2000" dirty="0" err="1">
                <a:solidFill>
                  <a:srgbClr val="2C2D2E"/>
                </a:solidFill>
                <a:latin typeface="Roboto"/>
              </a:rPr>
              <a:t>Establecida</a:t>
            </a:r>
            <a:r>
              <a:rPr lang="en-US" sz="2000" dirty="0">
                <a:solidFill>
                  <a:srgbClr val="2C2D2E"/>
                </a:solidFill>
                <a:latin typeface="Roboto"/>
              </a:rPr>
              <a:t> </a:t>
            </a:r>
            <a:r>
              <a:rPr lang="en-US" sz="2000" dirty="0" err="1">
                <a:solidFill>
                  <a:srgbClr val="2C2D2E"/>
                </a:solidFill>
                <a:latin typeface="Roboto"/>
              </a:rPr>
              <a:t>en</a:t>
            </a:r>
            <a:r>
              <a:rPr lang="en-US" sz="2000" dirty="0">
                <a:solidFill>
                  <a:srgbClr val="2C2D2E"/>
                </a:solidFill>
                <a:latin typeface="Roboto"/>
              </a:rPr>
              <a:t> 1997 para </a:t>
            </a:r>
            <a:r>
              <a:rPr lang="en-US" sz="2000" dirty="0" err="1">
                <a:solidFill>
                  <a:srgbClr val="2C2D2E"/>
                </a:solidFill>
                <a:latin typeface="Roboto"/>
              </a:rPr>
              <a:t>promover</a:t>
            </a:r>
            <a:r>
              <a:rPr lang="en-US" sz="2000" dirty="0">
                <a:solidFill>
                  <a:srgbClr val="2C2D2E"/>
                </a:solidFill>
                <a:latin typeface="Roboto"/>
              </a:rPr>
              <a:t> </a:t>
            </a:r>
            <a:r>
              <a:rPr lang="en-US" sz="2000" dirty="0" err="1">
                <a:solidFill>
                  <a:srgbClr val="2C2D2E"/>
                </a:solidFill>
                <a:latin typeface="Roboto"/>
              </a:rPr>
              <a:t>alianzas</a:t>
            </a:r>
            <a:r>
              <a:rPr lang="en-US" sz="2000" dirty="0">
                <a:solidFill>
                  <a:srgbClr val="2C2D2E"/>
                </a:solidFill>
                <a:latin typeface="Roboto"/>
              </a:rPr>
              <a:t> </a:t>
            </a:r>
            <a:r>
              <a:rPr lang="en-US" sz="2000" dirty="0" err="1">
                <a:solidFill>
                  <a:srgbClr val="2C2D2E"/>
                </a:solidFill>
                <a:latin typeface="Roboto"/>
              </a:rPr>
              <a:t>público-privadas</a:t>
            </a:r>
            <a:r>
              <a:rPr lang="en-US" sz="2000" dirty="0">
                <a:solidFill>
                  <a:srgbClr val="2C2D2E"/>
                </a:solidFill>
                <a:latin typeface="Roboto"/>
              </a:rPr>
              <a:t>, The Trust ha </a:t>
            </a:r>
            <a:r>
              <a:rPr lang="en-US" sz="2000" dirty="0" err="1">
                <a:solidFill>
                  <a:srgbClr val="2C2D2E"/>
                </a:solidFill>
                <a:latin typeface="Roboto"/>
              </a:rPr>
              <a:t>implementado</a:t>
            </a:r>
            <a:r>
              <a:rPr lang="en-US" sz="2000" dirty="0">
                <a:solidFill>
                  <a:srgbClr val="2C2D2E"/>
                </a:solidFill>
                <a:latin typeface="Roboto"/>
              </a:rPr>
              <a:t> </a:t>
            </a:r>
            <a:r>
              <a:rPr lang="en-US" sz="2000" dirty="0" err="1">
                <a:solidFill>
                  <a:srgbClr val="2C2D2E"/>
                </a:solidFill>
                <a:latin typeface="Roboto"/>
              </a:rPr>
              <a:t>proyectos</a:t>
            </a:r>
            <a:r>
              <a:rPr lang="en-US" sz="2000" dirty="0">
                <a:solidFill>
                  <a:srgbClr val="2C2D2E"/>
                </a:solidFill>
                <a:latin typeface="Roboto"/>
              </a:rPr>
              <a:t> </a:t>
            </a:r>
            <a:r>
              <a:rPr lang="en-US" sz="2000" dirty="0" err="1">
                <a:solidFill>
                  <a:srgbClr val="2C2D2E"/>
                </a:solidFill>
                <a:latin typeface="Roboto"/>
              </a:rPr>
              <a:t>en</a:t>
            </a:r>
            <a:r>
              <a:rPr lang="en-US" sz="2000" dirty="0">
                <a:solidFill>
                  <a:srgbClr val="2C2D2E"/>
                </a:solidFill>
                <a:latin typeface="Roboto"/>
              </a:rPr>
              <a:t> </a:t>
            </a:r>
            <a:r>
              <a:rPr lang="en-US" sz="2000" dirty="0">
                <a:solidFill>
                  <a:schemeClr val="accent2">
                    <a:lumMod val="75000"/>
                  </a:schemeClr>
                </a:solidFill>
                <a:latin typeface="Roboto"/>
              </a:rPr>
              <a:t>24 </a:t>
            </a:r>
            <a:r>
              <a:rPr lang="en-US" sz="2000" dirty="0" err="1">
                <a:solidFill>
                  <a:schemeClr val="accent2">
                    <a:lumMod val="75000"/>
                  </a:schemeClr>
                </a:solidFill>
                <a:latin typeface="Roboto"/>
              </a:rPr>
              <a:t>países</a:t>
            </a:r>
            <a:r>
              <a:rPr lang="en-US" sz="2000" dirty="0">
                <a:solidFill>
                  <a:schemeClr val="accent2">
                    <a:lumMod val="75000"/>
                  </a:schemeClr>
                </a:solidFill>
                <a:latin typeface="Roboto"/>
              </a:rPr>
              <a:t> </a:t>
            </a:r>
            <a:r>
              <a:rPr lang="en-US" sz="2000" dirty="0">
                <a:solidFill>
                  <a:srgbClr val="2C2D2E"/>
                </a:solidFill>
                <a:latin typeface="Roboto"/>
              </a:rPr>
              <a:t>y ha </a:t>
            </a:r>
            <a:r>
              <a:rPr lang="en-US" sz="2000" dirty="0" err="1">
                <a:solidFill>
                  <a:srgbClr val="2C2D2E"/>
                </a:solidFill>
                <a:latin typeface="Roboto"/>
              </a:rPr>
              <a:t>trabajado</a:t>
            </a:r>
            <a:r>
              <a:rPr lang="en-US" sz="2000" dirty="0">
                <a:solidFill>
                  <a:srgbClr val="2C2D2E"/>
                </a:solidFill>
                <a:latin typeface="Roboto"/>
              </a:rPr>
              <a:t> con </a:t>
            </a:r>
            <a:r>
              <a:rPr lang="en-US" sz="2000" dirty="0" err="1">
                <a:solidFill>
                  <a:srgbClr val="2C2D2E"/>
                </a:solidFill>
                <a:latin typeface="Roboto"/>
              </a:rPr>
              <a:t>más</a:t>
            </a:r>
            <a:r>
              <a:rPr lang="en-US" sz="2000" dirty="0">
                <a:solidFill>
                  <a:srgbClr val="2C2D2E"/>
                </a:solidFill>
                <a:latin typeface="Roboto"/>
              </a:rPr>
              <a:t> de </a:t>
            </a:r>
            <a:r>
              <a:rPr lang="en-US" sz="2000" dirty="0">
                <a:solidFill>
                  <a:schemeClr val="accent2">
                    <a:lumMod val="75000"/>
                  </a:schemeClr>
                </a:solidFill>
                <a:latin typeface="Roboto"/>
              </a:rPr>
              <a:t>1,000 </a:t>
            </a:r>
            <a:r>
              <a:rPr lang="en-US" sz="2000" dirty="0" err="1">
                <a:solidFill>
                  <a:schemeClr val="accent2">
                    <a:lumMod val="75000"/>
                  </a:schemeClr>
                </a:solidFill>
                <a:latin typeface="Roboto"/>
              </a:rPr>
              <a:t>organizaciones</a:t>
            </a:r>
            <a:r>
              <a:rPr lang="en-US" sz="2000" dirty="0">
                <a:solidFill>
                  <a:schemeClr val="accent2">
                    <a:lumMod val="75000"/>
                  </a:schemeClr>
                </a:solidFill>
                <a:latin typeface="Roboto"/>
              </a:rPr>
              <a:t> </a:t>
            </a:r>
            <a:r>
              <a:rPr lang="en-US" sz="2000" dirty="0" err="1">
                <a:solidFill>
                  <a:srgbClr val="2C2D2E"/>
                </a:solidFill>
                <a:latin typeface="Roboto"/>
              </a:rPr>
              <a:t>en</a:t>
            </a:r>
            <a:r>
              <a:rPr lang="en-US" sz="2000" dirty="0">
                <a:solidFill>
                  <a:srgbClr val="2C2D2E"/>
                </a:solidFill>
                <a:latin typeface="Roboto"/>
              </a:rPr>
              <a:t> la </a:t>
            </a:r>
            <a:r>
              <a:rPr lang="en-US" sz="2000" dirty="0" err="1">
                <a:solidFill>
                  <a:srgbClr val="2C2D2E"/>
                </a:solidFill>
                <a:latin typeface="Roboto"/>
              </a:rPr>
              <a:t>región</a:t>
            </a:r>
            <a:r>
              <a:rPr lang="en-US" sz="2000" dirty="0">
                <a:solidFill>
                  <a:srgbClr val="2C2D2E"/>
                </a:solidFill>
                <a:latin typeface="Roboto"/>
              </a:rPr>
              <a:t>. </a:t>
            </a:r>
            <a:r>
              <a:rPr lang="en-US" sz="2000" dirty="0" err="1">
                <a:solidFill>
                  <a:srgbClr val="2C2D2E"/>
                </a:solidFill>
                <a:latin typeface="Roboto"/>
              </a:rPr>
              <a:t>Nuestras</a:t>
            </a:r>
            <a:r>
              <a:rPr lang="en-US" sz="2000" dirty="0">
                <a:solidFill>
                  <a:srgbClr val="2C2D2E"/>
                </a:solidFill>
                <a:latin typeface="Roboto"/>
              </a:rPr>
              <a:t> </a:t>
            </a:r>
            <a:r>
              <a:rPr lang="en-US" sz="2000" dirty="0" err="1">
                <a:solidFill>
                  <a:srgbClr val="2C2D2E"/>
                </a:solidFill>
                <a:latin typeface="Roboto"/>
              </a:rPr>
              <a:t>iniciativas</a:t>
            </a:r>
            <a:r>
              <a:rPr lang="en-US" sz="2000" dirty="0">
                <a:solidFill>
                  <a:srgbClr val="2C2D2E"/>
                </a:solidFill>
                <a:latin typeface="Roboto"/>
              </a:rPr>
              <a:t> </a:t>
            </a:r>
            <a:r>
              <a:rPr lang="en-US" sz="2000" dirty="0" err="1">
                <a:solidFill>
                  <a:srgbClr val="2C2D2E"/>
                </a:solidFill>
                <a:latin typeface="Roboto"/>
              </a:rPr>
              <a:t>buscan</a:t>
            </a:r>
            <a:r>
              <a:rPr lang="en-US" sz="2000" dirty="0">
                <a:solidFill>
                  <a:srgbClr val="2C2D2E"/>
                </a:solidFill>
                <a:latin typeface="Roboto"/>
              </a:rPr>
              <a:t> </a:t>
            </a:r>
            <a:r>
              <a:rPr lang="en-US" sz="2000" dirty="0" err="1">
                <a:solidFill>
                  <a:srgbClr val="2C2D2E"/>
                </a:solidFill>
                <a:latin typeface="Roboto"/>
              </a:rPr>
              <a:t>promover</a:t>
            </a:r>
            <a:r>
              <a:rPr lang="en-US" sz="2000" dirty="0">
                <a:solidFill>
                  <a:srgbClr val="2C2D2E"/>
                </a:solidFill>
                <a:latin typeface="Roboto"/>
              </a:rPr>
              <a:t> </a:t>
            </a:r>
            <a:r>
              <a:rPr lang="en-US" sz="2000" dirty="0" err="1">
                <a:solidFill>
                  <a:srgbClr val="2C2D2E"/>
                </a:solidFill>
                <a:latin typeface="Roboto"/>
              </a:rPr>
              <a:t>oportunidades</a:t>
            </a:r>
            <a:r>
              <a:rPr lang="en-US" sz="2000" dirty="0">
                <a:solidFill>
                  <a:srgbClr val="2C2D2E"/>
                </a:solidFill>
                <a:latin typeface="Roboto"/>
              </a:rPr>
              <a:t> </a:t>
            </a:r>
            <a:r>
              <a:rPr lang="en-US" sz="2000" dirty="0" err="1">
                <a:solidFill>
                  <a:srgbClr val="2C2D2E"/>
                </a:solidFill>
                <a:latin typeface="Roboto"/>
              </a:rPr>
              <a:t>educativas</a:t>
            </a:r>
            <a:r>
              <a:rPr lang="en-US" sz="2000" dirty="0">
                <a:solidFill>
                  <a:srgbClr val="2C2D2E"/>
                </a:solidFill>
                <a:latin typeface="Roboto"/>
              </a:rPr>
              <a:t> y </a:t>
            </a:r>
            <a:r>
              <a:rPr lang="en-US" sz="2000" dirty="0" err="1">
                <a:solidFill>
                  <a:srgbClr val="2C2D2E"/>
                </a:solidFill>
                <a:latin typeface="Roboto"/>
              </a:rPr>
              <a:t>económicas</a:t>
            </a:r>
            <a:r>
              <a:rPr lang="en-US" sz="2000" dirty="0">
                <a:solidFill>
                  <a:srgbClr val="2C2D2E"/>
                </a:solidFill>
                <a:latin typeface="Roboto"/>
              </a:rPr>
              <a:t>, </a:t>
            </a:r>
            <a:r>
              <a:rPr lang="en-US" sz="2000" dirty="0" err="1">
                <a:solidFill>
                  <a:srgbClr val="2C2D2E"/>
                </a:solidFill>
                <a:latin typeface="Roboto"/>
              </a:rPr>
              <a:t>así</a:t>
            </a:r>
            <a:r>
              <a:rPr lang="en-US" sz="2000" dirty="0">
                <a:solidFill>
                  <a:srgbClr val="2C2D2E"/>
                </a:solidFill>
                <a:latin typeface="Roboto"/>
              </a:rPr>
              <a:t> </a:t>
            </a:r>
            <a:r>
              <a:rPr lang="en-US" sz="2000" dirty="0" err="1">
                <a:solidFill>
                  <a:srgbClr val="2C2D2E"/>
                </a:solidFill>
                <a:latin typeface="Roboto"/>
              </a:rPr>
              <a:t>como</a:t>
            </a:r>
            <a:r>
              <a:rPr lang="en-US" sz="2000" dirty="0">
                <a:solidFill>
                  <a:srgbClr val="2C2D2E"/>
                </a:solidFill>
                <a:latin typeface="Roboto"/>
              </a:rPr>
              <a:t> la </a:t>
            </a:r>
            <a:r>
              <a:rPr lang="en-US" sz="2000" dirty="0" err="1">
                <a:solidFill>
                  <a:srgbClr val="2C2D2E"/>
                </a:solidFill>
                <a:latin typeface="Roboto"/>
              </a:rPr>
              <a:t>responsabilidad</a:t>
            </a:r>
            <a:r>
              <a:rPr lang="en-US" sz="2000" dirty="0">
                <a:solidFill>
                  <a:srgbClr val="2C2D2E"/>
                </a:solidFill>
                <a:latin typeface="Roboto"/>
              </a:rPr>
              <a:t> y </a:t>
            </a:r>
            <a:r>
              <a:rPr lang="en-US" sz="2000" dirty="0" err="1">
                <a:solidFill>
                  <a:srgbClr val="2C2D2E"/>
                </a:solidFill>
                <a:latin typeface="Roboto"/>
              </a:rPr>
              <a:t>transparencia</a:t>
            </a:r>
            <a:r>
              <a:rPr lang="en-US" sz="2000" dirty="0">
                <a:solidFill>
                  <a:srgbClr val="2C2D2E"/>
                </a:solidFill>
                <a:latin typeface="Roboto"/>
              </a:rPr>
              <a:t> del </a:t>
            </a:r>
            <a:r>
              <a:rPr lang="en-US" sz="2000" dirty="0" err="1">
                <a:solidFill>
                  <a:srgbClr val="2C2D2E"/>
                </a:solidFill>
                <a:latin typeface="Roboto"/>
              </a:rPr>
              <a:t>gobierno</a:t>
            </a:r>
            <a:r>
              <a:rPr lang="en-US" sz="2000" dirty="0">
                <a:solidFill>
                  <a:srgbClr val="2C2D2E"/>
                </a:solidFill>
                <a:latin typeface="Roboto"/>
              </a:rPr>
              <a:t>.</a:t>
            </a:r>
          </a:p>
        </p:txBody>
      </p:sp>
    </p:spTree>
    <p:extLst>
      <p:ext uri="{BB962C8B-B14F-4D97-AF65-F5344CB8AC3E}">
        <p14:creationId xmlns:p14="http://schemas.microsoft.com/office/powerpoint/2010/main" val="1646344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1055D2E-001C-4842-AA90-BF851A99A158}"/>
              </a:ext>
            </a:extLst>
          </p:cNvPr>
          <p:cNvSpPr/>
          <p:nvPr/>
        </p:nvSpPr>
        <p:spPr>
          <a:xfrm>
            <a:off x="152400" y="146008"/>
            <a:ext cx="677799" cy="677798"/>
          </a:xfrm>
          <a:prstGeom prst="rect">
            <a:avLst/>
          </a:prstGeom>
          <a:blipFill>
            <a:blip r:embed="rId3" cstate="print"/>
            <a:stretch>
              <a:fillRect/>
            </a:stretch>
          </a:blipFill>
        </p:spPr>
        <p:txBody>
          <a:bodyPr wrap="square" lIns="0" tIns="0" rIns="0" bIns="0" rtlCol="0"/>
          <a:lstStyle/>
          <a:p>
            <a:endParaRPr sz="1350"/>
          </a:p>
        </p:txBody>
      </p:sp>
      <p:sp>
        <p:nvSpPr>
          <p:cNvPr id="3" name="object 4">
            <a:extLst>
              <a:ext uri="{FF2B5EF4-FFF2-40B4-BE49-F238E27FC236}">
                <a16:creationId xmlns:a16="http://schemas.microsoft.com/office/drawing/2014/main" id="{AA2D393A-C815-0641-A2CA-428E01EE7083}"/>
              </a:ext>
            </a:extLst>
          </p:cNvPr>
          <p:cNvSpPr txBox="1">
            <a:spLocks/>
          </p:cNvSpPr>
          <p:nvPr/>
        </p:nvSpPr>
        <p:spPr>
          <a:xfrm>
            <a:off x="777879" y="294517"/>
            <a:ext cx="6019800" cy="378950"/>
          </a:xfrm>
          <a:prstGeom prst="rect">
            <a:avLst/>
          </a:prstGeom>
        </p:spPr>
        <p:txBody>
          <a:bodyPr vert="horz" wrap="square" lIns="0" tIns="9525" rIns="0" bIns="0" rtlCol="0">
            <a:spAutoFit/>
          </a:bodyPr>
          <a:lstStyle>
            <a:lvl1pPr>
              <a:defRPr>
                <a:latin typeface="+mj-lt"/>
                <a:ea typeface="+mj-ea"/>
                <a:cs typeface="+mj-cs"/>
              </a:defRPr>
            </a:lvl1pPr>
          </a:lstStyle>
          <a:p>
            <a:pPr marL="9525" algn="r">
              <a:spcBef>
                <a:spcPts val="75"/>
              </a:spcBef>
            </a:pPr>
            <a:r>
              <a:rPr lang="es-US" sz="2400" b="1" kern="0" spc="-15">
                <a:solidFill>
                  <a:sysClr val="windowText" lastClr="000000"/>
                </a:solidFill>
              </a:rPr>
              <a:t>Oportunidades Económicas y de Trabajo</a:t>
            </a:r>
            <a:endParaRPr lang="es-US" b="1" kern="0" spc="-8">
              <a:solidFill>
                <a:sysClr val="windowText" lastClr="000000"/>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539"/>
          <a:stretch/>
        </p:blipFill>
        <p:spPr>
          <a:xfrm>
            <a:off x="152400" y="3845560"/>
            <a:ext cx="1752600" cy="2641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15385"/>
          <a:stretch/>
        </p:blipFill>
        <p:spPr>
          <a:xfrm>
            <a:off x="2077402" y="3845560"/>
            <a:ext cx="1676400" cy="2641600"/>
          </a:xfrm>
          <a:prstGeom prst="rect">
            <a:avLst/>
          </a:prstGeom>
          <a:ln>
            <a:noFill/>
          </a:ln>
          <a:effectLst>
            <a:outerShdw blurRad="292100" dist="139700" dir="2700000" algn="tl" rotWithShape="0">
              <a:srgbClr val="333333">
                <a:alpha val="65000"/>
              </a:srgbClr>
            </a:outerShdw>
          </a:effectLst>
        </p:spPr>
      </p:pic>
      <p:sp>
        <p:nvSpPr>
          <p:cNvPr id="9" name="object 18"/>
          <p:cNvSpPr txBox="1"/>
          <p:nvPr/>
        </p:nvSpPr>
        <p:spPr>
          <a:xfrm>
            <a:off x="777879" y="3073643"/>
            <a:ext cx="1215390" cy="635000"/>
          </a:xfrm>
          <a:prstGeom prst="rect">
            <a:avLst/>
          </a:prstGeom>
        </p:spPr>
        <p:txBody>
          <a:bodyPr vert="horz" wrap="square" lIns="0" tIns="12065" rIns="0" bIns="0" rtlCol="0">
            <a:spAutoFit/>
          </a:bodyPr>
          <a:lstStyle/>
          <a:p>
            <a:pPr marL="12700">
              <a:lnSpc>
                <a:spcPct val="100000"/>
              </a:lnSpc>
              <a:spcBef>
                <a:spcPts val="95"/>
              </a:spcBef>
            </a:pPr>
            <a:r>
              <a:rPr sz="4000" spc="-5">
                <a:solidFill>
                  <a:srgbClr val="001F5F"/>
                </a:solidFill>
                <a:latin typeface="Arial Rounded MT Bold"/>
                <a:cs typeface="Arial Rounded MT Bold"/>
              </a:rPr>
              <a:t>+10k</a:t>
            </a:r>
            <a:endParaRPr sz="4000">
              <a:latin typeface="Arial Rounded MT Bold"/>
              <a:cs typeface="Arial Rounded MT Bold"/>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204" y="3870960"/>
            <a:ext cx="1676400" cy="26416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19231"/>
          <a:stretch/>
        </p:blipFill>
        <p:spPr>
          <a:xfrm>
            <a:off x="5775006" y="3860800"/>
            <a:ext cx="1600200" cy="2641600"/>
          </a:xfrm>
          <a:prstGeom prst="rect">
            <a:avLst/>
          </a:prstGeom>
          <a:ln>
            <a:noFill/>
          </a:ln>
          <a:effectLst>
            <a:outerShdw blurRad="292100" dist="139700" dir="2700000" algn="tl" rotWithShape="0">
              <a:srgbClr val="333333">
                <a:alpha val="65000"/>
              </a:srgbClr>
            </a:outerShdw>
          </a:effectLst>
        </p:spPr>
      </p:pic>
      <p:sp>
        <p:nvSpPr>
          <p:cNvPr id="13" name="object 3"/>
          <p:cNvSpPr/>
          <p:nvPr/>
        </p:nvSpPr>
        <p:spPr>
          <a:xfrm>
            <a:off x="2659379" y="964297"/>
            <a:ext cx="1931035" cy="1902460"/>
          </a:xfrm>
          <a:custGeom>
            <a:avLst/>
            <a:gdLst/>
            <a:ahLst/>
            <a:cxnLst/>
            <a:rect l="l" t="t" r="r" b="b"/>
            <a:pathLst>
              <a:path w="1931034" h="1902459">
                <a:moveTo>
                  <a:pt x="1930907" y="0"/>
                </a:moveTo>
                <a:lnTo>
                  <a:pt x="0" y="0"/>
                </a:lnTo>
                <a:lnTo>
                  <a:pt x="0" y="1901952"/>
                </a:lnTo>
                <a:lnTo>
                  <a:pt x="1469516" y="1901952"/>
                </a:lnTo>
                <a:lnTo>
                  <a:pt x="1930907" y="1440535"/>
                </a:lnTo>
                <a:lnTo>
                  <a:pt x="1930907" y="0"/>
                </a:lnTo>
                <a:close/>
              </a:path>
            </a:pathLst>
          </a:custGeom>
          <a:solidFill>
            <a:srgbClr val="F16F1B"/>
          </a:solidFill>
        </p:spPr>
        <p:txBody>
          <a:bodyPr wrap="square" lIns="0" tIns="0" rIns="0" bIns="0" rtlCol="0"/>
          <a:lstStyle/>
          <a:p>
            <a:endParaRPr/>
          </a:p>
        </p:txBody>
      </p:sp>
      <p:sp>
        <p:nvSpPr>
          <p:cNvPr id="14" name="object 4"/>
          <p:cNvSpPr/>
          <p:nvPr/>
        </p:nvSpPr>
        <p:spPr>
          <a:xfrm>
            <a:off x="4128896" y="2404833"/>
            <a:ext cx="461645" cy="461645"/>
          </a:xfrm>
          <a:custGeom>
            <a:avLst/>
            <a:gdLst/>
            <a:ahLst/>
            <a:cxnLst/>
            <a:rect l="l" t="t" r="r" b="b"/>
            <a:pathLst>
              <a:path w="461645" h="461645">
                <a:moveTo>
                  <a:pt x="461391" y="0"/>
                </a:moveTo>
                <a:lnTo>
                  <a:pt x="92202" y="92290"/>
                </a:lnTo>
                <a:lnTo>
                  <a:pt x="0" y="461416"/>
                </a:lnTo>
                <a:lnTo>
                  <a:pt x="461391" y="0"/>
                </a:lnTo>
                <a:close/>
              </a:path>
            </a:pathLst>
          </a:custGeom>
          <a:solidFill>
            <a:srgbClr val="C35A16"/>
          </a:solidFill>
        </p:spPr>
        <p:txBody>
          <a:bodyPr wrap="square" lIns="0" tIns="0" rIns="0" bIns="0" rtlCol="0"/>
          <a:lstStyle/>
          <a:p>
            <a:endParaRPr/>
          </a:p>
        </p:txBody>
      </p:sp>
      <p:sp>
        <p:nvSpPr>
          <p:cNvPr id="15" name="object 5"/>
          <p:cNvSpPr/>
          <p:nvPr/>
        </p:nvSpPr>
        <p:spPr>
          <a:xfrm>
            <a:off x="2659379" y="964297"/>
            <a:ext cx="1931035" cy="1902460"/>
          </a:xfrm>
          <a:custGeom>
            <a:avLst/>
            <a:gdLst/>
            <a:ahLst/>
            <a:cxnLst/>
            <a:rect l="l" t="t" r="r" b="b"/>
            <a:pathLst>
              <a:path w="1931034" h="1902459">
                <a:moveTo>
                  <a:pt x="1469516" y="1901952"/>
                </a:moveTo>
                <a:lnTo>
                  <a:pt x="1561719" y="1532826"/>
                </a:lnTo>
                <a:lnTo>
                  <a:pt x="1930907" y="1440535"/>
                </a:lnTo>
                <a:lnTo>
                  <a:pt x="1469516" y="1901952"/>
                </a:lnTo>
                <a:lnTo>
                  <a:pt x="0" y="1901952"/>
                </a:lnTo>
                <a:lnTo>
                  <a:pt x="0" y="0"/>
                </a:lnTo>
                <a:lnTo>
                  <a:pt x="1930907" y="0"/>
                </a:lnTo>
                <a:lnTo>
                  <a:pt x="1930907" y="1440535"/>
                </a:lnTo>
              </a:path>
            </a:pathLst>
          </a:custGeom>
          <a:ln w="12192">
            <a:solidFill>
              <a:srgbClr val="D0CECE"/>
            </a:solidFill>
          </a:ln>
        </p:spPr>
        <p:txBody>
          <a:bodyPr wrap="square" lIns="0" tIns="0" rIns="0" bIns="0" rtlCol="0"/>
          <a:lstStyle/>
          <a:p>
            <a:endParaRPr/>
          </a:p>
        </p:txBody>
      </p:sp>
      <p:sp>
        <p:nvSpPr>
          <p:cNvPr id="16" name="object 9"/>
          <p:cNvSpPr/>
          <p:nvPr/>
        </p:nvSpPr>
        <p:spPr>
          <a:xfrm>
            <a:off x="4715255" y="964297"/>
            <a:ext cx="1931035" cy="1902460"/>
          </a:xfrm>
          <a:custGeom>
            <a:avLst/>
            <a:gdLst/>
            <a:ahLst/>
            <a:cxnLst/>
            <a:rect l="l" t="t" r="r" b="b"/>
            <a:pathLst>
              <a:path w="1931034" h="1902459">
                <a:moveTo>
                  <a:pt x="1930907" y="0"/>
                </a:moveTo>
                <a:lnTo>
                  <a:pt x="0" y="0"/>
                </a:lnTo>
                <a:lnTo>
                  <a:pt x="0" y="1901952"/>
                </a:lnTo>
                <a:lnTo>
                  <a:pt x="1445386" y="1901952"/>
                </a:lnTo>
                <a:lnTo>
                  <a:pt x="1930907" y="1416456"/>
                </a:lnTo>
                <a:lnTo>
                  <a:pt x="1930907" y="0"/>
                </a:lnTo>
                <a:close/>
              </a:path>
            </a:pathLst>
          </a:custGeom>
          <a:solidFill>
            <a:srgbClr val="8B8B8B"/>
          </a:solidFill>
        </p:spPr>
        <p:txBody>
          <a:bodyPr wrap="square" lIns="0" tIns="0" rIns="0" bIns="0" rtlCol="0"/>
          <a:lstStyle/>
          <a:p>
            <a:endParaRPr/>
          </a:p>
        </p:txBody>
      </p:sp>
      <p:sp>
        <p:nvSpPr>
          <p:cNvPr id="17" name="object 10"/>
          <p:cNvSpPr/>
          <p:nvPr/>
        </p:nvSpPr>
        <p:spPr>
          <a:xfrm>
            <a:off x="6160642" y="2380754"/>
            <a:ext cx="485775" cy="485775"/>
          </a:xfrm>
          <a:custGeom>
            <a:avLst/>
            <a:gdLst/>
            <a:ahLst/>
            <a:cxnLst/>
            <a:rect l="l" t="t" r="r" b="b"/>
            <a:pathLst>
              <a:path w="485775" h="485775">
                <a:moveTo>
                  <a:pt x="485521" y="0"/>
                </a:moveTo>
                <a:lnTo>
                  <a:pt x="97155" y="97104"/>
                </a:lnTo>
                <a:lnTo>
                  <a:pt x="0" y="485495"/>
                </a:lnTo>
                <a:lnTo>
                  <a:pt x="485521" y="0"/>
                </a:lnTo>
                <a:close/>
              </a:path>
            </a:pathLst>
          </a:custGeom>
          <a:solidFill>
            <a:srgbClr val="707070"/>
          </a:solidFill>
        </p:spPr>
        <p:txBody>
          <a:bodyPr wrap="square" lIns="0" tIns="0" rIns="0" bIns="0" rtlCol="0"/>
          <a:lstStyle/>
          <a:p>
            <a:endParaRPr/>
          </a:p>
        </p:txBody>
      </p:sp>
      <p:sp>
        <p:nvSpPr>
          <p:cNvPr id="18" name="object 11"/>
          <p:cNvSpPr/>
          <p:nvPr/>
        </p:nvSpPr>
        <p:spPr>
          <a:xfrm>
            <a:off x="4715255" y="964297"/>
            <a:ext cx="1931035" cy="1902460"/>
          </a:xfrm>
          <a:custGeom>
            <a:avLst/>
            <a:gdLst/>
            <a:ahLst/>
            <a:cxnLst/>
            <a:rect l="l" t="t" r="r" b="b"/>
            <a:pathLst>
              <a:path w="1931034" h="1902459">
                <a:moveTo>
                  <a:pt x="1445386" y="1901952"/>
                </a:moveTo>
                <a:lnTo>
                  <a:pt x="1542542" y="1513560"/>
                </a:lnTo>
                <a:lnTo>
                  <a:pt x="1930907" y="1416456"/>
                </a:lnTo>
                <a:lnTo>
                  <a:pt x="1445386" y="1901952"/>
                </a:lnTo>
                <a:lnTo>
                  <a:pt x="0" y="1901952"/>
                </a:lnTo>
                <a:lnTo>
                  <a:pt x="0" y="0"/>
                </a:lnTo>
                <a:lnTo>
                  <a:pt x="1930907" y="0"/>
                </a:lnTo>
                <a:lnTo>
                  <a:pt x="1930907" y="1416456"/>
                </a:lnTo>
              </a:path>
            </a:pathLst>
          </a:custGeom>
          <a:ln w="12192">
            <a:solidFill>
              <a:srgbClr val="D0CECE"/>
            </a:solidFill>
          </a:ln>
        </p:spPr>
        <p:txBody>
          <a:bodyPr wrap="square" lIns="0" tIns="0" rIns="0" bIns="0" rtlCol="0"/>
          <a:lstStyle/>
          <a:p>
            <a:endParaRPr/>
          </a:p>
        </p:txBody>
      </p:sp>
      <p:sp>
        <p:nvSpPr>
          <p:cNvPr id="19" name="object 12"/>
          <p:cNvSpPr/>
          <p:nvPr/>
        </p:nvSpPr>
        <p:spPr>
          <a:xfrm>
            <a:off x="609600" y="964297"/>
            <a:ext cx="1931035" cy="1902460"/>
          </a:xfrm>
          <a:custGeom>
            <a:avLst/>
            <a:gdLst/>
            <a:ahLst/>
            <a:cxnLst/>
            <a:rect l="l" t="t" r="r" b="b"/>
            <a:pathLst>
              <a:path w="1931034" h="1902459">
                <a:moveTo>
                  <a:pt x="1930908" y="0"/>
                </a:moveTo>
                <a:lnTo>
                  <a:pt x="0" y="0"/>
                </a:lnTo>
                <a:lnTo>
                  <a:pt x="0" y="1901952"/>
                </a:lnTo>
                <a:lnTo>
                  <a:pt x="1469516" y="1901952"/>
                </a:lnTo>
                <a:lnTo>
                  <a:pt x="1930908" y="1440535"/>
                </a:lnTo>
                <a:lnTo>
                  <a:pt x="1930908" y="0"/>
                </a:lnTo>
                <a:close/>
              </a:path>
            </a:pathLst>
          </a:custGeom>
          <a:solidFill>
            <a:srgbClr val="002F89"/>
          </a:solidFill>
        </p:spPr>
        <p:txBody>
          <a:bodyPr wrap="square" lIns="0" tIns="0" rIns="0" bIns="0" rtlCol="0"/>
          <a:lstStyle/>
          <a:p>
            <a:endParaRPr/>
          </a:p>
        </p:txBody>
      </p:sp>
      <p:sp>
        <p:nvSpPr>
          <p:cNvPr id="20" name="object 13"/>
          <p:cNvSpPr/>
          <p:nvPr/>
        </p:nvSpPr>
        <p:spPr>
          <a:xfrm>
            <a:off x="2079116" y="2404833"/>
            <a:ext cx="461645" cy="461645"/>
          </a:xfrm>
          <a:custGeom>
            <a:avLst/>
            <a:gdLst/>
            <a:ahLst/>
            <a:cxnLst/>
            <a:rect l="l" t="t" r="r" b="b"/>
            <a:pathLst>
              <a:path w="461645" h="461645">
                <a:moveTo>
                  <a:pt x="461391" y="0"/>
                </a:moveTo>
                <a:lnTo>
                  <a:pt x="92201" y="92290"/>
                </a:lnTo>
                <a:lnTo>
                  <a:pt x="0" y="461416"/>
                </a:lnTo>
                <a:lnTo>
                  <a:pt x="461391" y="0"/>
                </a:lnTo>
                <a:close/>
              </a:path>
            </a:pathLst>
          </a:custGeom>
          <a:solidFill>
            <a:srgbClr val="00276E"/>
          </a:solidFill>
        </p:spPr>
        <p:txBody>
          <a:bodyPr wrap="square" lIns="0" tIns="0" rIns="0" bIns="0" rtlCol="0"/>
          <a:lstStyle/>
          <a:p>
            <a:endParaRPr/>
          </a:p>
        </p:txBody>
      </p:sp>
      <p:sp>
        <p:nvSpPr>
          <p:cNvPr id="21" name="object 14"/>
          <p:cNvSpPr/>
          <p:nvPr/>
        </p:nvSpPr>
        <p:spPr>
          <a:xfrm>
            <a:off x="609600" y="964297"/>
            <a:ext cx="1931035" cy="1902460"/>
          </a:xfrm>
          <a:custGeom>
            <a:avLst/>
            <a:gdLst/>
            <a:ahLst/>
            <a:cxnLst/>
            <a:rect l="l" t="t" r="r" b="b"/>
            <a:pathLst>
              <a:path w="1931034" h="1902459">
                <a:moveTo>
                  <a:pt x="1469516" y="1901952"/>
                </a:moveTo>
                <a:lnTo>
                  <a:pt x="1561718" y="1532826"/>
                </a:lnTo>
                <a:lnTo>
                  <a:pt x="1930908" y="1440535"/>
                </a:lnTo>
                <a:lnTo>
                  <a:pt x="1469516" y="1901952"/>
                </a:lnTo>
                <a:lnTo>
                  <a:pt x="0" y="1901952"/>
                </a:lnTo>
                <a:lnTo>
                  <a:pt x="0" y="0"/>
                </a:lnTo>
                <a:lnTo>
                  <a:pt x="1930908" y="0"/>
                </a:lnTo>
                <a:lnTo>
                  <a:pt x="1930908" y="1440535"/>
                </a:lnTo>
              </a:path>
            </a:pathLst>
          </a:custGeom>
          <a:ln w="12191">
            <a:solidFill>
              <a:srgbClr val="D0CECE"/>
            </a:solidFill>
          </a:ln>
        </p:spPr>
        <p:txBody>
          <a:bodyPr wrap="square" lIns="0" tIns="0" rIns="0" bIns="0" rtlCol="0"/>
          <a:lstStyle/>
          <a:p>
            <a:endParaRPr/>
          </a:p>
        </p:txBody>
      </p:sp>
      <p:sp>
        <p:nvSpPr>
          <p:cNvPr id="22" name="object 20"/>
          <p:cNvSpPr txBox="1"/>
          <p:nvPr/>
        </p:nvSpPr>
        <p:spPr>
          <a:xfrm>
            <a:off x="706374" y="1125079"/>
            <a:ext cx="1739900" cy="688340"/>
          </a:xfrm>
          <a:prstGeom prst="rect">
            <a:avLst/>
          </a:prstGeom>
        </p:spPr>
        <p:txBody>
          <a:bodyPr vert="horz" wrap="square" lIns="0" tIns="12700" rIns="0" bIns="0" rtlCol="0">
            <a:spAutoFit/>
          </a:bodyPr>
          <a:lstStyle/>
          <a:p>
            <a:pPr marL="637540">
              <a:lnSpc>
                <a:spcPts val="2365"/>
              </a:lnSpc>
              <a:spcBef>
                <a:spcPts val="100"/>
              </a:spcBef>
            </a:pPr>
            <a:r>
              <a:rPr sz="2000" spc="5">
                <a:solidFill>
                  <a:srgbClr val="FFFFFF"/>
                </a:solidFill>
                <a:latin typeface="Arial Rounded MT Bold"/>
                <a:cs typeface="Arial Rounded MT Bold"/>
              </a:rPr>
              <a:t>75%</a:t>
            </a:r>
            <a:endParaRPr sz="2000">
              <a:latin typeface="Arial Rounded MT Bold"/>
              <a:cs typeface="Arial Rounded MT Bold"/>
            </a:endParaRPr>
          </a:p>
          <a:p>
            <a:pPr marL="12700" marR="5080" algn="ctr">
              <a:lnSpc>
                <a:spcPts val="1440"/>
              </a:lnSpc>
              <a:spcBef>
                <a:spcPts val="15"/>
              </a:spcBef>
            </a:pPr>
            <a:r>
              <a:rPr sz="1200" spc="-5">
                <a:solidFill>
                  <a:srgbClr val="FFFFFF"/>
                </a:solidFill>
                <a:latin typeface="Arial"/>
                <a:cs typeface="Arial"/>
              </a:rPr>
              <a:t>De nuestras</a:t>
            </a:r>
            <a:r>
              <a:rPr sz="1200" spc="-60">
                <a:solidFill>
                  <a:srgbClr val="FFFFFF"/>
                </a:solidFill>
                <a:latin typeface="Arial"/>
                <a:cs typeface="Arial"/>
              </a:rPr>
              <a:t> </a:t>
            </a:r>
            <a:r>
              <a:rPr sz="1200" spc="-5">
                <a:solidFill>
                  <a:srgbClr val="FFFFFF"/>
                </a:solidFill>
                <a:latin typeface="Arial"/>
                <a:cs typeface="Arial"/>
              </a:rPr>
              <a:t>beneficiarias  </a:t>
            </a:r>
            <a:r>
              <a:rPr sz="1200" spc="-10">
                <a:solidFill>
                  <a:srgbClr val="FFFFFF"/>
                </a:solidFill>
                <a:latin typeface="Arial"/>
                <a:cs typeface="Arial"/>
              </a:rPr>
              <a:t>perciben un</a:t>
            </a:r>
            <a:r>
              <a:rPr sz="1200">
                <a:solidFill>
                  <a:srgbClr val="FFFFFF"/>
                </a:solidFill>
                <a:latin typeface="Arial"/>
                <a:cs typeface="Arial"/>
              </a:rPr>
              <a:t> </a:t>
            </a:r>
            <a:r>
              <a:rPr sz="1200" spc="-5">
                <a:solidFill>
                  <a:srgbClr val="FFFFFF"/>
                </a:solidFill>
                <a:latin typeface="Arial"/>
                <a:cs typeface="Arial"/>
              </a:rPr>
              <a:t>incremento</a:t>
            </a:r>
            <a:endParaRPr sz="1200">
              <a:latin typeface="Arial"/>
              <a:cs typeface="Arial"/>
            </a:endParaRPr>
          </a:p>
        </p:txBody>
      </p:sp>
      <p:sp>
        <p:nvSpPr>
          <p:cNvPr id="23" name="object 21"/>
          <p:cNvSpPr txBox="1"/>
          <p:nvPr/>
        </p:nvSpPr>
        <p:spPr>
          <a:xfrm>
            <a:off x="706374" y="1787359"/>
            <a:ext cx="1191260" cy="208915"/>
          </a:xfrm>
          <a:prstGeom prst="rect">
            <a:avLst/>
          </a:prstGeom>
        </p:spPr>
        <p:txBody>
          <a:bodyPr vert="horz" wrap="square" lIns="0" tIns="12700" rIns="0" bIns="0" rtlCol="0">
            <a:spAutoFit/>
          </a:bodyPr>
          <a:lstStyle/>
          <a:p>
            <a:pPr marL="12700">
              <a:lnSpc>
                <a:spcPct val="100000"/>
              </a:lnSpc>
              <a:spcBef>
                <a:spcPts val="100"/>
              </a:spcBef>
              <a:tabLst>
                <a:tab pos="646430" algn="l"/>
              </a:tabLst>
            </a:pPr>
            <a:r>
              <a:rPr sz="1200" spc="-10">
                <a:solidFill>
                  <a:srgbClr val="FFFFFF"/>
                </a:solidFill>
                <a:latin typeface="Arial"/>
                <a:cs typeface="Arial"/>
              </a:rPr>
              <a:t>e</a:t>
            </a:r>
            <a:r>
              <a:rPr sz="1200">
                <a:solidFill>
                  <a:srgbClr val="FFFFFF"/>
                </a:solidFill>
                <a:latin typeface="Arial"/>
                <a:cs typeface="Arial"/>
              </a:rPr>
              <a:t>n	a</a:t>
            </a:r>
            <a:r>
              <a:rPr sz="1200" spc="-20">
                <a:solidFill>
                  <a:srgbClr val="FFFFFF"/>
                </a:solidFill>
                <a:latin typeface="Arial"/>
                <a:cs typeface="Arial"/>
              </a:rPr>
              <a:t>g</a:t>
            </a:r>
            <a:r>
              <a:rPr sz="1200" spc="-10">
                <a:solidFill>
                  <a:srgbClr val="FFFFFF"/>
                </a:solidFill>
                <a:latin typeface="Arial"/>
                <a:cs typeface="Arial"/>
              </a:rPr>
              <a:t>e</a:t>
            </a:r>
            <a:r>
              <a:rPr sz="1200">
                <a:solidFill>
                  <a:srgbClr val="FFFFFF"/>
                </a:solidFill>
                <a:latin typeface="Arial"/>
                <a:cs typeface="Arial"/>
              </a:rPr>
              <a:t>ncia</a:t>
            </a:r>
            <a:endParaRPr sz="1200">
              <a:latin typeface="Arial"/>
              <a:cs typeface="Arial"/>
            </a:endParaRPr>
          </a:p>
        </p:txBody>
      </p:sp>
      <p:sp>
        <p:nvSpPr>
          <p:cNvPr id="24" name="object 22"/>
          <p:cNvSpPr txBox="1"/>
          <p:nvPr/>
        </p:nvSpPr>
        <p:spPr>
          <a:xfrm>
            <a:off x="706374" y="1787359"/>
            <a:ext cx="1739900" cy="391795"/>
          </a:xfrm>
          <a:prstGeom prst="rect">
            <a:avLst/>
          </a:prstGeom>
        </p:spPr>
        <p:txBody>
          <a:bodyPr vert="horz" wrap="square" lIns="0" tIns="12700" rIns="0" bIns="0" rtlCol="0">
            <a:spAutoFit/>
          </a:bodyPr>
          <a:lstStyle/>
          <a:p>
            <a:pPr marR="5080" algn="r">
              <a:lnSpc>
                <a:spcPct val="100000"/>
              </a:lnSpc>
              <a:spcBef>
                <a:spcPts val="100"/>
              </a:spcBef>
            </a:pPr>
            <a:r>
              <a:rPr sz="1200">
                <a:solidFill>
                  <a:srgbClr val="FFFFFF"/>
                </a:solidFill>
                <a:latin typeface="Arial"/>
                <a:cs typeface="Arial"/>
              </a:rPr>
              <a:t>e</a:t>
            </a:r>
            <a:endParaRPr sz="1200">
              <a:latin typeface="Arial"/>
              <a:cs typeface="Arial"/>
            </a:endParaRPr>
          </a:p>
          <a:p>
            <a:pPr marR="5080" algn="r">
              <a:lnSpc>
                <a:spcPct val="100000"/>
              </a:lnSpc>
              <a:spcBef>
                <a:spcPts val="5"/>
              </a:spcBef>
              <a:tabLst>
                <a:tab pos="1205230" algn="l"/>
                <a:tab pos="1595755" algn="l"/>
              </a:tabLst>
            </a:pPr>
            <a:r>
              <a:rPr sz="1200" spc="-5">
                <a:solidFill>
                  <a:srgbClr val="FFFFFF"/>
                </a:solidFill>
                <a:latin typeface="Arial"/>
                <a:cs typeface="Arial"/>
              </a:rPr>
              <a:t>i</a:t>
            </a:r>
            <a:r>
              <a:rPr sz="1200" spc="-15">
                <a:solidFill>
                  <a:srgbClr val="FFFFFF"/>
                </a:solidFill>
                <a:latin typeface="Arial"/>
                <a:cs typeface="Arial"/>
              </a:rPr>
              <a:t>nd</a:t>
            </a:r>
            <a:r>
              <a:rPr sz="1200" spc="-5">
                <a:solidFill>
                  <a:srgbClr val="FFFFFF"/>
                </a:solidFill>
                <a:latin typeface="Arial"/>
                <a:cs typeface="Arial"/>
              </a:rPr>
              <a:t>e</a:t>
            </a:r>
            <a:r>
              <a:rPr sz="1200" spc="-15">
                <a:solidFill>
                  <a:srgbClr val="FFFFFF"/>
                </a:solidFill>
                <a:latin typeface="Arial"/>
                <a:cs typeface="Arial"/>
              </a:rPr>
              <a:t>pen</a:t>
            </a:r>
            <a:r>
              <a:rPr sz="1200" spc="-5">
                <a:solidFill>
                  <a:srgbClr val="FFFFFF"/>
                </a:solidFill>
                <a:latin typeface="Arial"/>
                <a:cs typeface="Arial"/>
              </a:rPr>
              <a:t>d</a:t>
            </a:r>
            <a:r>
              <a:rPr sz="1200" spc="-15">
                <a:solidFill>
                  <a:srgbClr val="FFFFFF"/>
                </a:solidFill>
                <a:latin typeface="Arial"/>
                <a:cs typeface="Arial"/>
              </a:rPr>
              <a:t>e</a:t>
            </a:r>
            <a:r>
              <a:rPr sz="1200" spc="-5">
                <a:solidFill>
                  <a:srgbClr val="FFFFFF"/>
                </a:solidFill>
                <a:latin typeface="Arial"/>
                <a:cs typeface="Arial"/>
              </a:rPr>
              <a:t>nc</a:t>
            </a:r>
            <a:r>
              <a:rPr sz="1200" spc="-20">
                <a:solidFill>
                  <a:srgbClr val="FFFFFF"/>
                </a:solidFill>
                <a:latin typeface="Arial"/>
                <a:cs typeface="Arial"/>
              </a:rPr>
              <a:t>i</a:t>
            </a:r>
            <a:r>
              <a:rPr sz="1200" spc="-5">
                <a:solidFill>
                  <a:srgbClr val="FFFFFF"/>
                </a:solidFill>
                <a:latin typeface="Arial"/>
                <a:cs typeface="Arial"/>
              </a:rPr>
              <a:t>a</a:t>
            </a:r>
            <a:r>
              <a:rPr sz="1200">
                <a:solidFill>
                  <a:srgbClr val="FFFFFF"/>
                </a:solidFill>
                <a:latin typeface="Arial"/>
                <a:cs typeface="Arial"/>
              </a:rPr>
              <a:t>	</a:t>
            </a:r>
            <a:r>
              <a:rPr sz="1200" spc="-5">
                <a:solidFill>
                  <a:srgbClr val="FFFFFF"/>
                </a:solidFill>
                <a:latin typeface="Arial"/>
                <a:cs typeface="Arial"/>
              </a:rPr>
              <a:t>en</a:t>
            </a:r>
            <a:r>
              <a:rPr sz="1200">
                <a:solidFill>
                  <a:srgbClr val="FFFFFF"/>
                </a:solidFill>
                <a:latin typeface="Arial"/>
                <a:cs typeface="Arial"/>
              </a:rPr>
              <a:t>	</a:t>
            </a:r>
            <a:r>
              <a:rPr sz="1200" spc="-10">
                <a:solidFill>
                  <a:srgbClr val="FFFFFF"/>
                </a:solidFill>
                <a:latin typeface="Arial"/>
                <a:cs typeface="Arial"/>
              </a:rPr>
              <a:t>la</a:t>
            </a:r>
            <a:endParaRPr sz="1200">
              <a:latin typeface="Arial"/>
              <a:cs typeface="Arial"/>
            </a:endParaRPr>
          </a:p>
        </p:txBody>
      </p:sp>
      <p:sp>
        <p:nvSpPr>
          <p:cNvPr id="25" name="object 23"/>
          <p:cNvSpPr txBox="1"/>
          <p:nvPr/>
        </p:nvSpPr>
        <p:spPr>
          <a:xfrm>
            <a:off x="706374" y="2153729"/>
            <a:ext cx="1380490" cy="208279"/>
          </a:xfrm>
          <a:prstGeom prst="rect">
            <a:avLst/>
          </a:prstGeom>
        </p:spPr>
        <p:txBody>
          <a:bodyPr vert="horz" wrap="square" lIns="0" tIns="12700" rIns="0" bIns="0" rtlCol="0">
            <a:spAutoFit/>
          </a:bodyPr>
          <a:lstStyle/>
          <a:p>
            <a:pPr marL="12700">
              <a:lnSpc>
                <a:spcPct val="100000"/>
              </a:lnSpc>
              <a:spcBef>
                <a:spcPts val="100"/>
              </a:spcBef>
            </a:pPr>
            <a:r>
              <a:rPr sz="1200">
                <a:solidFill>
                  <a:srgbClr val="FFFFFF"/>
                </a:solidFill>
                <a:latin typeface="Arial"/>
                <a:cs typeface="Arial"/>
              </a:rPr>
              <a:t>toma </a:t>
            </a:r>
            <a:r>
              <a:rPr sz="1200" spc="-5">
                <a:solidFill>
                  <a:srgbClr val="FFFFFF"/>
                </a:solidFill>
                <a:latin typeface="Arial"/>
                <a:cs typeface="Arial"/>
              </a:rPr>
              <a:t>de</a:t>
            </a:r>
            <a:r>
              <a:rPr sz="1200" spc="-60">
                <a:solidFill>
                  <a:srgbClr val="FFFFFF"/>
                </a:solidFill>
                <a:latin typeface="Arial"/>
                <a:cs typeface="Arial"/>
              </a:rPr>
              <a:t> </a:t>
            </a:r>
            <a:r>
              <a:rPr sz="1200" spc="-5">
                <a:solidFill>
                  <a:srgbClr val="FFFFFF"/>
                </a:solidFill>
                <a:latin typeface="Arial"/>
                <a:cs typeface="Arial"/>
              </a:rPr>
              <a:t>decisiones.</a:t>
            </a:r>
            <a:endParaRPr sz="1200">
              <a:latin typeface="Arial"/>
              <a:cs typeface="Arial"/>
            </a:endParaRPr>
          </a:p>
        </p:txBody>
      </p:sp>
      <p:sp>
        <p:nvSpPr>
          <p:cNvPr id="26" name="object 24"/>
          <p:cNvSpPr txBox="1"/>
          <p:nvPr/>
        </p:nvSpPr>
        <p:spPr>
          <a:xfrm>
            <a:off x="1044701" y="2336609"/>
            <a:ext cx="1059815" cy="208279"/>
          </a:xfrm>
          <a:prstGeom prst="rect">
            <a:avLst/>
          </a:prstGeom>
        </p:spPr>
        <p:txBody>
          <a:bodyPr vert="horz" wrap="square" lIns="0" tIns="12700" rIns="0" bIns="0" rtlCol="0">
            <a:spAutoFit/>
          </a:bodyPr>
          <a:lstStyle/>
          <a:p>
            <a:pPr marL="12700">
              <a:lnSpc>
                <a:spcPct val="100000"/>
              </a:lnSpc>
              <a:spcBef>
                <a:spcPts val="100"/>
              </a:spcBef>
            </a:pPr>
            <a:r>
              <a:rPr sz="1200">
                <a:solidFill>
                  <a:srgbClr val="FFFFFF"/>
                </a:solidFill>
                <a:latin typeface="Arial"/>
                <a:cs typeface="Arial"/>
              </a:rPr>
              <a:t>(Genera,</a:t>
            </a:r>
            <a:r>
              <a:rPr sz="1200" spc="-75">
                <a:solidFill>
                  <a:srgbClr val="FFFFFF"/>
                </a:solidFill>
                <a:latin typeface="Arial"/>
                <a:cs typeface="Arial"/>
              </a:rPr>
              <a:t> </a:t>
            </a:r>
            <a:r>
              <a:rPr sz="1200" spc="-5">
                <a:solidFill>
                  <a:srgbClr val="FFFFFF"/>
                </a:solidFill>
                <a:latin typeface="Arial"/>
                <a:cs typeface="Arial"/>
              </a:rPr>
              <a:t>2018)</a:t>
            </a:r>
            <a:endParaRPr sz="1200">
              <a:latin typeface="Arial"/>
              <a:cs typeface="Arial"/>
            </a:endParaRPr>
          </a:p>
        </p:txBody>
      </p:sp>
      <p:sp>
        <p:nvSpPr>
          <p:cNvPr id="27" name="object 25"/>
          <p:cNvSpPr/>
          <p:nvPr/>
        </p:nvSpPr>
        <p:spPr>
          <a:xfrm>
            <a:off x="2695955" y="1421497"/>
            <a:ext cx="405383" cy="347471"/>
          </a:xfrm>
          <a:prstGeom prst="rect">
            <a:avLst/>
          </a:prstGeom>
          <a:blipFill>
            <a:blip r:embed="rId8" cstate="print"/>
            <a:stretch>
              <a:fillRect/>
            </a:stretch>
          </a:blipFill>
        </p:spPr>
        <p:txBody>
          <a:bodyPr wrap="square" lIns="0" tIns="0" rIns="0" bIns="0" rtlCol="0"/>
          <a:lstStyle/>
          <a:p>
            <a:endParaRPr/>
          </a:p>
        </p:txBody>
      </p:sp>
      <p:sp>
        <p:nvSpPr>
          <p:cNvPr id="28" name="object 26"/>
          <p:cNvSpPr/>
          <p:nvPr/>
        </p:nvSpPr>
        <p:spPr>
          <a:xfrm>
            <a:off x="2973324" y="1421497"/>
            <a:ext cx="795527" cy="347471"/>
          </a:xfrm>
          <a:prstGeom prst="rect">
            <a:avLst/>
          </a:prstGeom>
          <a:blipFill>
            <a:blip r:embed="rId9" cstate="print"/>
            <a:stretch>
              <a:fillRect/>
            </a:stretch>
          </a:blipFill>
        </p:spPr>
        <p:txBody>
          <a:bodyPr wrap="square" lIns="0" tIns="0" rIns="0" bIns="0" rtlCol="0"/>
          <a:lstStyle/>
          <a:p>
            <a:endParaRPr/>
          </a:p>
        </p:txBody>
      </p:sp>
      <p:sp>
        <p:nvSpPr>
          <p:cNvPr id="29" name="object 27"/>
          <p:cNvSpPr/>
          <p:nvPr/>
        </p:nvSpPr>
        <p:spPr>
          <a:xfrm>
            <a:off x="3640836" y="1421497"/>
            <a:ext cx="917448" cy="347471"/>
          </a:xfrm>
          <a:prstGeom prst="rect">
            <a:avLst/>
          </a:prstGeom>
          <a:blipFill>
            <a:blip r:embed="rId10" cstate="print"/>
            <a:stretch>
              <a:fillRect/>
            </a:stretch>
          </a:blipFill>
        </p:spPr>
        <p:txBody>
          <a:bodyPr wrap="square" lIns="0" tIns="0" rIns="0" bIns="0" rtlCol="0"/>
          <a:lstStyle/>
          <a:p>
            <a:endParaRPr/>
          </a:p>
        </p:txBody>
      </p:sp>
      <p:sp>
        <p:nvSpPr>
          <p:cNvPr id="30" name="object 28"/>
          <p:cNvSpPr/>
          <p:nvPr/>
        </p:nvSpPr>
        <p:spPr>
          <a:xfrm>
            <a:off x="2695955" y="1604378"/>
            <a:ext cx="792479" cy="347472"/>
          </a:xfrm>
          <a:prstGeom prst="rect">
            <a:avLst/>
          </a:prstGeom>
          <a:blipFill>
            <a:blip r:embed="rId11" cstate="print"/>
            <a:stretch>
              <a:fillRect/>
            </a:stretch>
          </a:blipFill>
        </p:spPr>
        <p:txBody>
          <a:bodyPr wrap="square" lIns="0" tIns="0" rIns="0" bIns="0" rtlCol="0"/>
          <a:lstStyle/>
          <a:p>
            <a:endParaRPr/>
          </a:p>
        </p:txBody>
      </p:sp>
      <p:sp>
        <p:nvSpPr>
          <p:cNvPr id="31" name="object 29"/>
          <p:cNvSpPr/>
          <p:nvPr/>
        </p:nvSpPr>
        <p:spPr>
          <a:xfrm>
            <a:off x="3404616" y="1604378"/>
            <a:ext cx="379475" cy="347472"/>
          </a:xfrm>
          <a:prstGeom prst="rect">
            <a:avLst/>
          </a:prstGeom>
          <a:blipFill>
            <a:blip r:embed="rId12" cstate="print"/>
            <a:stretch>
              <a:fillRect/>
            </a:stretch>
          </a:blipFill>
        </p:spPr>
        <p:txBody>
          <a:bodyPr wrap="square" lIns="0" tIns="0" rIns="0" bIns="0" rtlCol="0"/>
          <a:lstStyle/>
          <a:p>
            <a:endParaRPr/>
          </a:p>
        </p:txBody>
      </p:sp>
      <p:sp>
        <p:nvSpPr>
          <p:cNvPr id="32" name="object 30"/>
          <p:cNvSpPr/>
          <p:nvPr/>
        </p:nvSpPr>
        <p:spPr>
          <a:xfrm>
            <a:off x="3700271" y="1604378"/>
            <a:ext cx="858011" cy="347472"/>
          </a:xfrm>
          <a:prstGeom prst="rect">
            <a:avLst/>
          </a:prstGeom>
          <a:blipFill>
            <a:blip r:embed="rId13" cstate="print"/>
            <a:stretch>
              <a:fillRect/>
            </a:stretch>
          </a:blipFill>
        </p:spPr>
        <p:txBody>
          <a:bodyPr wrap="square" lIns="0" tIns="0" rIns="0" bIns="0" rtlCol="0"/>
          <a:lstStyle/>
          <a:p>
            <a:endParaRPr/>
          </a:p>
        </p:txBody>
      </p:sp>
      <p:sp>
        <p:nvSpPr>
          <p:cNvPr id="33" name="object 31"/>
          <p:cNvSpPr/>
          <p:nvPr/>
        </p:nvSpPr>
        <p:spPr>
          <a:xfrm>
            <a:off x="2695955" y="1787258"/>
            <a:ext cx="902207" cy="347472"/>
          </a:xfrm>
          <a:prstGeom prst="rect">
            <a:avLst/>
          </a:prstGeom>
          <a:blipFill>
            <a:blip r:embed="rId14" cstate="print"/>
            <a:stretch>
              <a:fillRect/>
            </a:stretch>
          </a:blipFill>
        </p:spPr>
        <p:txBody>
          <a:bodyPr wrap="square" lIns="0" tIns="0" rIns="0" bIns="0" rtlCol="0"/>
          <a:lstStyle/>
          <a:p>
            <a:endParaRPr/>
          </a:p>
        </p:txBody>
      </p:sp>
      <p:sp>
        <p:nvSpPr>
          <p:cNvPr id="34" name="object 32"/>
          <p:cNvSpPr/>
          <p:nvPr/>
        </p:nvSpPr>
        <p:spPr>
          <a:xfrm>
            <a:off x="3526536" y="1787258"/>
            <a:ext cx="379475" cy="347472"/>
          </a:xfrm>
          <a:prstGeom prst="rect">
            <a:avLst/>
          </a:prstGeom>
          <a:blipFill>
            <a:blip r:embed="rId15" cstate="print"/>
            <a:stretch>
              <a:fillRect/>
            </a:stretch>
          </a:blipFill>
        </p:spPr>
        <p:txBody>
          <a:bodyPr wrap="square" lIns="0" tIns="0" rIns="0" bIns="0" rtlCol="0"/>
          <a:lstStyle/>
          <a:p>
            <a:endParaRPr/>
          </a:p>
        </p:txBody>
      </p:sp>
      <p:sp>
        <p:nvSpPr>
          <p:cNvPr id="35" name="object 33"/>
          <p:cNvSpPr/>
          <p:nvPr/>
        </p:nvSpPr>
        <p:spPr>
          <a:xfrm>
            <a:off x="3835907" y="1787258"/>
            <a:ext cx="722376" cy="347472"/>
          </a:xfrm>
          <a:prstGeom prst="rect">
            <a:avLst/>
          </a:prstGeom>
          <a:blipFill>
            <a:blip r:embed="rId16" cstate="print"/>
            <a:stretch>
              <a:fillRect/>
            </a:stretch>
          </a:blipFill>
        </p:spPr>
        <p:txBody>
          <a:bodyPr wrap="square" lIns="0" tIns="0" rIns="0" bIns="0" rtlCol="0"/>
          <a:lstStyle/>
          <a:p>
            <a:endParaRPr/>
          </a:p>
        </p:txBody>
      </p:sp>
      <p:sp>
        <p:nvSpPr>
          <p:cNvPr id="36" name="object 34"/>
          <p:cNvSpPr/>
          <p:nvPr/>
        </p:nvSpPr>
        <p:spPr>
          <a:xfrm>
            <a:off x="2695955" y="1970138"/>
            <a:ext cx="379475" cy="347472"/>
          </a:xfrm>
          <a:prstGeom prst="rect">
            <a:avLst/>
          </a:prstGeom>
          <a:blipFill>
            <a:blip r:embed="rId17" cstate="print"/>
            <a:stretch>
              <a:fillRect/>
            </a:stretch>
          </a:blipFill>
        </p:spPr>
        <p:txBody>
          <a:bodyPr wrap="square" lIns="0" tIns="0" rIns="0" bIns="0" rtlCol="0"/>
          <a:lstStyle/>
          <a:p>
            <a:endParaRPr/>
          </a:p>
        </p:txBody>
      </p:sp>
      <p:sp>
        <p:nvSpPr>
          <p:cNvPr id="37" name="object 35"/>
          <p:cNvSpPr/>
          <p:nvPr/>
        </p:nvSpPr>
        <p:spPr>
          <a:xfrm>
            <a:off x="2913888" y="1970138"/>
            <a:ext cx="699516" cy="347472"/>
          </a:xfrm>
          <a:prstGeom prst="rect">
            <a:avLst/>
          </a:prstGeom>
          <a:blipFill>
            <a:blip r:embed="rId18" cstate="print"/>
            <a:stretch>
              <a:fillRect/>
            </a:stretch>
          </a:blipFill>
        </p:spPr>
        <p:txBody>
          <a:bodyPr wrap="square" lIns="0" tIns="0" rIns="0" bIns="0" rtlCol="0"/>
          <a:lstStyle/>
          <a:p>
            <a:endParaRPr/>
          </a:p>
        </p:txBody>
      </p:sp>
      <p:sp>
        <p:nvSpPr>
          <p:cNvPr id="38" name="object 36"/>
          <p:cNvSpPr/>
          <p:nvPr/>
        </p:nvSpPr>
        <p:spPr>
          <a:xfrm>
            <a:off x="3450336" y="1970138"/>
            <a:ext cx="329183" cy="347472"/>
          </a:xfrm>
          <a:prstGeom prst="rect">
            <a:avLst/>
          </a:prstGeom>
          <a:blipFill>
            <a:blip r:embed="rId19" cstate="print"/>
            <a:stretch>
              <a:fillRect/>
            </a:stretch>
          </a:blipFill>
        </p:spPr>
        <p:txBody>
          <a:bodyPr wrap="square" lIns="0" tIns="0" rIns="0" bIns="0" rtlCol="0"/>
          <a:lstStyle/>
          <a:p>
            <a:endParaRPr/>
          </a:p>
        </p:txBody>
      </p:sp>
      <p:sp>
        <p:nvSpPr>
          <p:cNvPr id="39" name="object 37"/>
          <p:cNvSpPr/>
          <p:nvPr/>
        </p:nvSpPr>
        <p:spPr>
          <a:xfrm>
            <a:off x="3616452" y="1970138"/>
            <a:ext cx="429768" cy="347472"/>
          </a:xfrm>
          <a:prstGeom prst="rect">
            <a:avLst/>
          </a:prstGeom>
          <a:blipFill>
            <a:blip r:embed="rId20" cstate="print"/>
            <a:stretch>
              <a:fillRect/>
            </a:stretch>
          </a:blipFill>
        </p:spPr>
        <p:txBody>
          <a:bodyPr wrap="square" lIns="0" tIns="0" rIns="0" bIns="0" rtlCol="0"/>
          <a:lstStyle/>
          <a:p>
            <a:endParaRPr/>
          </a:p>
        </p:txBody>
      </p:sp>
      <p:sp>
        <p:nvSpPr>
          <p:cNvPr id="40" name="object 38"/>
          <p:cNvSpPr/>
          <p:nvPr/>
        </p:nvSpPr>
        <p:spPr>
          <a:xfrm>
            <a:off x="3884676" y="1970138"/>
            <a:ext cx="632459" cy="347472"/>
          </a:xfrm>
          <a:prstGeom prst="rect">
            <a:avLst/>
          </a:prstGeom>
          <a:blipFill>
            <a:blip r:embed="rId21" cstate="print"/>
            <a:stretch>
              <a:fillRect/>
            </a:stretch>
          </a:blipFill>
        </p:spPr>
        <p:txBody>
          <a:bodyPr wrap="square" lIns="0" tIns="0" rIns="0" bIns="0" rtlCol="0"/>
          <a:lstStyle/>
          <a:p>
            <a:endParaRPr/>
          </a:p>
        </p:txBody>
      </p:sp>
      <p:sp>
        <p:nvSpPr>
          <p:cNvPr id="41" name="object 39"/>
          <p:cNvSpPr/>
          <p:nvPr/>
        </p:nvSpPr>
        <p:spPr>
          <a:xfrm>
            <a:off x="4306824" y="1970138"/>
            <a:ext cx="251459" cy="347472"/>
          </a:xfrm>
          <a:prstGeom prst="rect">
            <a:avLst/>
          </a:prstGeom>
          <a:blipFill>
            <a:blip r:embed="rId22" cstate="print"/>
            <a:stretch>
              <a:fillRect/>
            </a:stretch>
          </a:blipFill>
        </p:spPr>
        <p:txBody>
          <a:bodyPr wrap="square" lIns="0" tIns="0" rIns="0" bIns="0" rtlCol="0"/>
          <a:lstStyle/>
          <a:p>
            <a:endParaRPr/>
          </a:p>
        </p:txBody>
      </p:sp>
      <p:sp>
        <p:nvSpPr>
          <p:cNvPr id="42" name="object 40"/>
          <p:cNvSpPr/>
          <p:nvPr/>
        </p:nvSpPr>
        <p:spPr>
          <a:xfrm>
            <a:off x="2695955" y="2153017"/>
            <a:ext cx="813816" cy="347471"/>
          </a:xfrm>
          <a:prstGeom prst="rect">
            <a:avLst/>
          </a:prstGeom>
          <a:blipFill>
            <a:blip r:embed="rId23" cstate="print"/>
            <a:stretch>
              <a:fillRect/>
            </a:stretch>
          </a:blipFill>
        </p:spPr>
        <p:txBody>
          <a:bodyPr wrap="square" lIns="0" tIns="0" rIns="0" bIns="0" rtlCol="0"/>
          <a:lstStyle/>
          <a:p>
            <a:endParaRPr/>
          </a:p>
        </p:txBody>
      </p:sp>
      <p:sp>
        <p:nvSpPr>
          <p:cNvPr id="43" name="object 41"/>
          <p:cNvSpPr/>
          <p:nvPr/>
        </p:nvSpPr>
        <p:spPr>
          <a:xfrm>
            <a:off x="3339083" y="2153017"/>
            <a:ext cx="551687" cy="347471"/>
          </a:xfrm>
          <a:prstGeom prst="rect">
            <a:avLst/>
          </a:prstGeom>
          <a:blipFill>
            <a:blip r:embed="rId24" cstate="print"/>
            <a:stretch>
              <a:fillRect/>
            </a:stretch>
          </a:blipFill>
        </p:spPr>
        <p:txBody>
          <a:bodyPr wrap="square" lIns="0" tIns="0" rIns="0" bIns="0" rtlCol="0"/>
          <a:lstStyle/>
          <a:p>
            <a:endParaRPr/>
          </a:p>
        </p:txBody>
      </p:sp>
      <p:sp>
        <p:nvSpPr>
          <p:cNvPr id="44" name="object 42"/>
          <p:cNvSpPr/>
          <p:nvPr/>
        </p:nvSpPr>
        <p:spPr>
          <a:xfrm>
            <a:off x="3680460" y="2153017"/>
            <a:ext cx="260603" cy="347471"/>
          </a:xfrm>
          <a:prstGeom prst="rect">
            <a:avLst/>
          </a:prstGeom>
          <a:blipFill>
            <a:blip r:embed="rId25" cstate="print"/>
            <a:stretch>
              <a:fillRect/>
            </a:stretch>
          </a:blipFill>
        </p:spPr>
        <p:txBody>
          <a:bodyPr wrap="square" lIns="0" tIns="0" rIns="0" bIns="0" rtlCol="0"/>
          <a:lstStyle/>
          <a:p>
            <a:endParaRPr/>
          </a:p>
        </p:txBody>
      </p:sp>
      <p:sp>
        <p:nvSpPr>
          <p:cNvPr id="45" name="object 43"/>
          <p:cNvSpPr txBox="1"/>
          <p:nvPr/>
        </p:nvSpPr>
        <p:spPr>
          <a:xfrm>
            <a:off x="2785999" y="989828"/>
            <a:ext cx="1679575" cy="1412875"/>
          </a:xfrm>
          <a:prstGeom prst="rect">
            <a:avLst/>
          </a:prstGeom>
        </p:spPr>
        <p:txBody>
          <a:bodyPr vert="horz" wrap="square" lIns="0" tIns="117475" rIns="0" bIns="0" rtlCol="0">
            <a:spAutoFit/>
          </a:bodyPr>
          <a:lstStyle/>
          <a:p>
            <a:pPr marL="615950">
              <a:lnSpc>
                <a:spcPct val="100000"/>
              </a:lnSpc>
              <a:spcBef>
                <a:spcPts val="925"/>
              </a:spcBef>
            </a:pPr>
            <a:r>
              <a:rPr sz="2000" spc="5">
                <a:solidFill>
                  <a:srgbClr val="FFFFFF"/>
                </a:solidFill>
                <a:latin typeface="Arial Rounded MT Bold"/>
                <a:cs typeface="Arial Rounded MT Bold"/>
              </a:rPr>
              <a:t>93%</a:t>
            </a:r>
            <a:endParaRPr sz="2000">
              <a:latin typeface="Arial Rounded MT Bold"/>
              <a:cs typeface="Arial Rounded MT Bold"/>
            </a:endParaRPr>
          </a:p>
          <a:p>
            <a:pPr marL="12700" marR="5080" algn="just">
              <a:lnSpc>
                <a:spcPct val="100000"/>
              </a:lnSpc>
              <a:spcBef>
                <a:spcPts val="490"/>
              </a:spcBef>
            </a:pPr>
            <a:r>
              <a:rPr sz="1200" spc="-5">
                <a:solidFill>
                  <a:srgbClr val="FFFFFF"/>
                </a:solidFill>
                <a:latin typeface="Arial"/>
                <a:cs typeface="Arial"/>
              </a:rPr>
              <a:t>De nuestras </a:t>
            </a:r>
            <a:r>
              <a:rPr sz="1200" spc="-10">
                <a:solidFill>
                  <a:srgbClr val="FFFFFF"/>
                </a:solidFill>
                <a:latin typeface="Arial"/>
                <a:cs typeface="Arial"/>
              </a:rPr>
              <a:t>egresadas  perciben un excelente  capacidad de </a:t>
            </a:r>
            <a:r>
              <a:rPr sz="1200" spc="-5">
                <a:solidFill>
                  <a:srgbClr val="FFFFFF"/>
                </a:solidFill>
                <a:latin typeface="Arial"/>
                <a:cs typeface="Arial"/>
              </a:rPr>
              <a:t>trabajar  en tiendas </a:t>
            </a:r>
            <a:r>
              <a:rPr sz="1200">
                <a:solidFill>
                  <a:srgbClr val="FFFFFF"/>
                </a:solidFill>
                <a:latin typeface="Arial"/>
                <a:cs typeface="Arial"/>
              </a:rPr>
              <a:t>al </a:t>
            </a:r>
            <a:r>
              <a:rPr sz="1200" spc="-5">
                <a:solidFill>
                  <a:srgbClr val="FFFFFF"/>
                </a:solidFill>
                <a:latin typeface="Arial"/>
                <a:cs typeface="Arial"/>
              </a:rPr>
              <a:t>por </a:t>
            </a:r>
            <a:r>
              <a:rPr sz="1200" spc="-15">
                <a:solidFill>
                  <a:srgbClr val="FFFFFF"/>
                </a:solidFill>
                <a:latin typeface="Arial"/>
                <a:cs typeface="Arial"/>
              </a:rPr>
              <a:t>menor.  </a:t>
            </a:r>
            <a:r>
              <a:rPr sz="1200">
                <a:solidFill>
                  <a:srgbClr val="FFFFFF"/>
                </a:solidFill>
                <a:latin typeface="Arial"/>
                <a:cs typeface="Arial"/>
              </a:rPr>
              <a:t>(Genera,</a:t>
            </a:r>
            <a:r>
              <a:rPr sz="1200" spc="-20">
                <a:solidFill>
                  <a:srgbClr val="FFFFFF"/>
                </a:solidFill>
                <a:latin typeface="Arial"/>
                <a:cs typeface="Arial"/>
              </a:rPr>
              <a:t> </a:t>
            </a:r>
            <a:r>
              <a:rPr sz="1200" spc="-5">
                <a:solidFill>
                  <a:srgbClr val="FFFFFF"/>
                </a:solidFill>
                <a:latin typeface="Arial"/>
                <a:cs typeface="Arial"/>
              </a:rPr>
              <a:t>2018)</a:t>
            </a:r>
            <a:endParaRPr sz="1200">
              <a:latin typeface="Arial"/>
              <a:cs typeface="Arial"/>
            </a:endParaRPr>
          </a:p>
        </p:txBody>
      </p:sp>
      <p:sp>
        <p:nvSpPr>
          <p:cNvPr id="46" name="object 44"/>
          <p:cNvSpPr txBox="1"/>
          <p:nvPr/>
        </p:nvSpPr>
        <p:spPr>
          <a:xfrm>
            <a:off x="4806823" y="963710"/>
            <a:ext cx="1750695" cy="1216660"/>
          </a:xfrm>
          <a:prstGeom prst="rect">
            <a:avLst/>
          </a:prstGeom>
        </p:spPr>
        <p:txBody>
          <a:bodyPr vert="horz" wrap="square" lIns="0" tIns="174625" rIns="0" bIns="0" rtlCol="0">
            <a:spAutoFit/>
          </a:bodyPr>
          <a:lstStyle/>
          <a:p>
            <a:pPr algn="ctr">
              <a:lnSpc>
                <a:spcPct val="100000"/>
              </a:lnSpc>
              <a:spcBef>
                <a:spcPts val="1375"/>
              </a:spcBef>
            </a:pPr>
            <a:r>
              <a:rPr sz="2000" spc="5">
                <a:solidFill>
                  <a:srgbClr val="FFFFFF"/>
                </a:solidFill>
                <a:latin typeface="Arial Rounded MT Bold"/>
                <a:cs typeface="Arial Rounded MT Bold"/>
              </a:rPr>
              <a:t>38%</a:t>
            </a:r>
            <a:endParaRPr sz="2000">
              <a:latin typeface="Arial Rounded MT Bold"/>
              <a:cs typeface="Arial Rounded MT Bold"/>
            </a:endParaRPr>
          </a:p>
          <a:p>
            <a:pPr marL="12065" marR="5080" algn="ctr">
              <a:lnSpc>
                <a:spcPct val="100000"/>
              </a:lnSpc>
              <a:spcBef>
                <a:spcPts val="895"/>
              </a:spcBef>
            </a:pPr>
            <a:r>
              <a:rPr sz="1400" spc="-5">
                <a:solidFill>
                  <a:srgbClr val="FFFFFF"/>
                </a:solidFill>
                <a:latin typeface="Arial"/>
                <a:cs typeface="Arial"/>
              </a:rPr>
              <a:t>De </a:t>
            </a:r>
            <a:r>
              <a:rPr sz="1400">
                <a:solidFill>
                  <a:srgbClr val="FFFFFF"/>
                </a:solidFill>
                <a:latin typeface="Arial"/>
                <a:cs typeface="Arial"/>
              </a:rPr>
              <a:t>las </a:t>
            </a:r>
            <a:r>
              <a:rPr sz="1400" err="1">
                <a:solidFill>
                  <a:srgbClr val="FFFFFF"/>
                </a:solidFill>
                <a:latin typeface="Arial"/>
                <a:cs typeface="Arial"/>
              </a:rPr>
              <a:t>egresadas</a:t>
            </a:r>
            <a:r>
              <a:rPr sz="1400" spc="-140">
                <a:solidFill>
                  <a:srgbClr val="FFFFFF"/>
                </a:solidFill>
                <a:latin typeface="Arial"/>
                <a:cs typeface="Arial"/>
              </a:rPr>
              <a:t> </a:t>
            </a:r>
            <a:r>
              <a:rPr lang="en-US" sz="1400">
                <a:solidFill>
                  <a:srgbClr val="FFFFFF"/>
                </a:solidFill>
                <a:latin typeface="Arial"/>
                <a:cs typeface="Arial"/>
              </a:rPr>
              <a:t>s</a:t>
            </a:r>
            <a:r>
              <a:rPr sz="1400">
                <a:solidFill>
                  <a:srgbClr val="FFFFFF"/>
                </a:solidFill>
                <a:latin typeface="Arial"/>
                <a:cs typeface="Arial"/>
              </a:rPr>
              <a:t>on  jefas de</a:t>
            </a:r>
            <a:r>
              <a:rPr sz="1400" spc="-60">
                <a:solidFill>
                  <a:srgbClr val="FFFFFF"/>
                </a:solidFill>
                <a:latin typeface="Arial"/>
                <a:cs typeface="Arial"/>
              </a:rPr>
              <a:t> </a:t>
            </a:r>
            <a:r>
              <a:rPr sz="1400" spc="-15">
                <a:solidFill>
                  <a:srgbClr val="FFFFFF"/>
                </a:solidFill>
                <a:latin typeface="Arial"/>
                <a:cs typeface="Arial"/>
              </a:rPr>
              <a:t>hogar.</a:t>
            </a:r>
            <a:endParaRPr sz="1400">
              <a:latin typeface="Arial"/>
              <a:cs typeface="Arial"/>
            </a:endParaRPr>
          </a:p>
          <a:p>
            <a:pPr marL="42545" algn="ctr">
              <a:lnSpc>
                <a:spcPct val="100000"/>
              </a:lnSpc>
              <a:spcBef>
                <a:spcPts val="10"/>
              </a:spcBef>
            </a:pPr>
            <a:r>
              <a:rPr sz="1200" spc="-25">
                <a:solidFill>
                  <a:srgbClr val="FFFFFF"/>
                </a:solidFill>
                <a:latin typeface="Arial"/>
                <a:cs typeface="Arial"/>
              </a:rPr>
              <a:t>(SIT,</a:t>
            </a:r>
            <a:r>
              <a:rPr sz="1200" spc="-10">
                <a:solidFill>
                  <a:srgbClr val="FFFFFF"/>
                </a:solidFill>
                <a:latin typeface="Arial"/>
                <a:cs typeface="Arial"/>
              </a:rPr>
              <a:t> </a:t>
            </a:r>
            <a:r>
              <a:rPr sz="1200" spc="-5">
                <a:solidFill>
                  <a:srgbClr val="FFFFFF"/>
                </a:solidFill>
                <a:latin typeface="Arial"/>
                <a:cs typeface="Arial"/>
              </a:rPr>
              <a:t>2019)</a:t>
            </a:r>
            <a:endParaRPr sz="1200">
              <a:latin typeface="Arial"/>
              <a:cs typeface="Arial"/>
            </a:endParaRPr>
          </a:p>
        </p:txBody>
      </p:sp>
      <p:sp>
        <p:nvSpPr>
          <p:cNvPr id="48" name="Rectangle 47"/>
          <p:cNvSpPr/>
          <p:nvPr/>
        </p:nvSpPr>
        <p:spPr>
          <a:xfrm>
            <a:off x="1965673" y="3026441"/>
            <a:ext cx="5102924" cy="830997"/>
          </a:xfrm>
          <a:prstGeom prst="rect">
            <a:avLst/>
          </a:prstGeom>
        </p:spPr>
        <p:txBody>
          <a:bodyPr wrap="square">
            <a:spAutoFit/>
          </a:bodyPr>
          <a:lstStyle/>
          <a:p>
            <a:pPr algn="ctr"/>
            <a:r>
              <a:rPr lang="es-US" sz="2400" b="1">
                <a:solidFill>
                  <a:schemeClr val="accent1">
                    <a:lumMod val="50000"/>
                  </a:schemeClr>
                </a:solidFill>
              </a:rPr>
              <a:t>Personas vinculadas</a:t>
            </a:r>
          </a:p>
          <a:p>
            <a:pPr algn="ctr"/>
            <a:r>
              <a:rPr lang="es-US" sz="2400" b="1">
                <a:solidFill>
                  <a:schemeClr val="accent1">
                    <a:lumMod val="50000"/>
                  </a:schemeClr>
                </a:solidFill>
              </a:rPr>
              <a:t>con oportunidades económicas</a:t>
            </a:r>
          </a:p>
        </p:txBody>
      </p:sp>
    </p:spTree>
    <p:extLst>
      <p:ext uri="{BB962C8B-B14F-4D97-AF65-F5344CB8AC3E}">
        <p14:creationId xmlns:p14="http://schemas.microsoft.com/office/powerpoint/2010/main" val="2332221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1055D2E-001C-4842-AA90-BF851A99A158}"/>
              </a:ext>
            </a:extLst>
          </p:cNvPr>
          <p:cNvSpPr/>
          <p:nvPr/>
        </p:nvSpPr>
        <p:spPr>
          <a:xfrm>
            <a:off x="152400" y="146008"/>
            <a:ext cx="677799" cy="677798"/>
          </a:xfrm>
          <a:prstGeom prst="rect">
            <a:avLst/>
          </a:prstGeom>
          <a:blipFill>
            <a:blip r:embed="rId3" cstate="print"/>
            <a:stretch>
              <a:fillRect/>
            </a:stretch>
          </a:blipFill>
        </p:spPr>
        <p:txBody>
          <a:bodyPr wrap="square" lIns="0" tIns="0" rIns="0" bIns="0" rtlCol="0"/>
          <a:lstStyle/>
          <a:p>
            <a:endParaRPr sz="1350"/>
          </a:p>
        </p:txBody>
      </p:sp>
      <p:sp>
        <p:nvSpPr>
          <p:cNvPr id="3" name="object 4">
            <a:extLst>
              <a:ext uri="{FF2B5EF4-FFF2-40B4-BE49-F238E27FC236}">
                <a16:creationId xmlns:a16="http://schemas.microsoft.com/office/drawing/2014/main" id="{AA2D393A-C815-0641-A2CA-428E01EE7083}"/>
              </a:ext>
            </a:extLst>
          </p:cNvPr>
          <p:cNvSpPr txBox="1">
            <a:spLocks/>
          </p:cNvSpPr>
          <p:nvPr/>
        </p:nvSpPr>
        <p:spPr>
          <a:xfrm>
            <a:off x="777879" y="294517"/>
            <a:ext cx="6019800" cy="378950"/>
          </a:xfrm>
          <a:prstGeom prst="rect">
            <a:avLst/>
          </a:prstGeom>
        </p:spPr>
        <p:txBody>
          <a:bodyPr vert="horz" wrap="square" lIns="0" tIns="9525" rIns="0" bIns="0" rtlCol="0">
            <a:spAutoFit/>
          </a:bodyPr>
          <a:lstStyle>
            <a:lvl1pPr>
              <a:defRPr>
                <a:latin typeface="+mj-lt"/>
                <a:ea typeface="+mj-ea"/>
                <a:cs typeface="+mj-cs"/>
              </a:defRPr>
            </a:lvl1pPr>
          </a:lstStyle>
          <a:p>
            <a:pPr marL="9525" algn="r">
              <a:spcBef>
                <a:spcPts val="75"/>
              </a:spcBef>
            </a:pPr>
            <a:r>
              <a:rPr lang="es-US" sz="2400" b="1" kern="0" spc="-15">
                <a:solidFill>
                  <a:sysClr val="windowText" lastClr="000000"/>
                </a:solidFill>
              </a:rPr>
              <a:t>Prevención de la Violencia contra la Mujer</a:t>
            </a:r>
            <a:endParaRPr lang="es-US" b="1" kern="0" spc="-8">
              <a:solidFill>
                <a:sysClr val="windowText" lastClr="000000"/>
              </a:solidFill>
            </a:endParaRPr>
          </a:p>
        </p:txBody>
      </p:sp>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066800"/>
            <a:ext cx="6456680" cy="3376843"/>
          </a:xfrm>
          <a:prstGeom prst="rect">
            <a:avLst/>
          </a:prstGeom>
          <a:ln>
            <a:noFill/>
          </a:ln>
          <a:effectLst>
            <a:outerShdw blurRad="292100" dist="139700" dir="2700000" algn="tl" rotWithShape="0">
              <a:srgbClr val="333333">
                <a:alpha val="65000"/>
              </a:srgbClr>
            </a:outerShdw>
          </a:effectLst>
        </p:spPr>
      </p:pic>
      <p:sp>
        <p:nvSpPr>
          <p:cNvPr id="6" name="object 13"/>
          <p:cNvSpPr txBox="1"/>
          <p:nvPr/>
        </p:nvSpPr>
        <p:spPr>
          <a:xfrm>
            <a:off x="533400" y="4648200"/>
            <a:ext cx="6456680" cy="1220206"/>
          </a:xfrm>
          <a:prstGeom prst="rect">
            <a:avLst/>
          </a:prstGeom>
        </p:spPr>
        <p:style>
          <a:lnRef idx="3">
            <a:schemeClr val="lt1"/>
          </a:lnRef>
          <a:fillRef idx="1">
            <a:schemeClr val="accent6"/>
          </a:fillRef>
          <a:effectRef idx="1">
            <a:schemeClr val="accent6"/>
          </a:effectRef>
          <a:fontRef idx="minor">
            <a:schemeClr val="lt1"/>
          </a:fontRef>
        </p:style>
        <p:txBody>
          <a:bodyPr vert="horz" wrap="square" lIns="0" tIns="12065" rIns="0" bIns="0" rtlCol="0">
            <a:spAutoFit/>
          </a:bodyPr>
          <a:lstStyle/>
          <a:p>
            <a:pPr marL="12700" marR="5080" algn="ctr">
              <a:lnSpc>
                <a:spcPct val="100000"/>
              </a:lnSpc>
              <a:spcBef>
                <a:spcPts val="95"/>
              </a:spcBef>
            </a:pPr>
            <a:r>
              <a:rPr lang="es-US" sz="1600" spc="-5">
                <a:cs typeface="Arial"/>
              </a:rPr>
              <a:t>En el 2018, VIVE lanzó un modulo de  prevención de violencia de género mediante el cual capacitó a más de 12,000 personas.</a:t>
            </a:r>
          </a:p>
          <a:p>
            <a:pPr marL="12700" marR="5080" algn="ctr">
              <a:lnSpc>
                <a:spcPct val="100000"/>
              </a:lnSpc>
              <a:spcBef>
                <a:spcPts val="95"/>
              </a:spcBef>
            </a:pPr>
            <a:endParaRPr lang="es-US" sz="1600" spc="-5">
              <a:cs typeface="Arial"/>
            </a:endParaRPr>
          </a:p>
          <a:p>
            <a:pPr marL="12700" marR="5080" algn="ctr">
              <a:lnSpc>
                <a:spcPct val="100000"/>
              </a:lnSpc>
              <a:spcBef>
                <a:spcPts val="95"/>
              </a:spcBef>
            </a:pPr>
            <a:r>
              <a:rPr lang="es-US" sz="1400" i="1">
                <a:cs typeface="Arial"/>
              </a:rPr>
              <a:t>Haga </a:t>
            </a:r>
            <a:r>
              <a:rPr lang="es-US" sz="1400" i="1" err="1">
                <a:cs typeface="Arial"/>
              </a:rPr>
              <a:t>click</a:t>
            </a:r>
            <a:r>
              <a:rPr lang="es-US" sz="1400" i="1">
                <a:cs typeface="Arial"/>
              </a:rPr>
              <a:t> en los logos de los medios para ver la cobertura de prensa:</a:t>
            </a:r>
          </a:p>
          <a:p>
            <a:pPr marL="12700" marR="5080" algn="ctr">
              <a:lnSpc>
                <a:spcPct val="100000"/>
              </a:lnSpc>
              <a:spcBef>
                <a:spcPts val="95"/>
              </a:spcBef>
            </a:pPr>
            <a:endParaRPr lang="es-US" sz="1400" i="1">
              <a:cs typeface="Arial"/>
            </a:endParaRPr>
          </a:p>
        </p:txBody>
      </p:sp>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6107086"/>
            <a:ext cx="2023301" cy="387667"/>
          </a:xfrm>
          <a:prstGeom prst="rect">
            <a:avLst/>
          </a:prstGeom>
          <a:ln>
            <a:noFill/>
          </a:ln>
          <a:effectLst>
            <a:outerShdw blurRad="292100" dist="139700" dir="2700000" algn="tl" rotWithShape="0">
              <a:srgbClr val="333333">
                <a:alpha val="65000"/>
              </a:srgbClr>
            </a:outerShdw>
          </a:effectLst>
        </p:spPr>
      </p:pic>
      <p:pic>
        <p:nvPicPr>
          <p:cNvPr id="9" name="Picture 8">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6088874"/>
            <a:ext cx="1351280" cy="405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724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1055D2E-001C-4842-AA90-BF851A99A158}"/>
              </a:ext>
            </a:extLst>
          </p:cNvPr>
          <p:cNvSpPr/>
          <p:nvPr/>
        </p:nvSpPr>
        <p:spPr>
          <a:xfrm>
            <a:off x="152400" y="146008"/>
            <a:ext cx="677799" cy="677798"/>
          </a:xfrm>
          <a:prstGeom prst="rect">
            <a:avLst/>
          </a:prstGeom>
          <a:blipFill>
            <a:blip r:embed="rId3" cstate="print"/>
            <a:stretch>
              <a:fillRect/>
            </a:stretch>
          </a:blipFill>
        </p:spPr>
        <p:txBody>
          <a:bodyPr wrap="square" lIns="0" tIns="0" rIns="0" bIns="0" rtlCol="0"/>
          <a:lstStyle/>
          <a:p>
            <a:endParaRPr sz="1350"/>
          </a:p>
        </p:txBody>
      </p:sp>
      <p:sp>
        <p:nvSpPr>
          <p:cNvPr id="3" name="object 4">
            <a:extLst>
              <a:ext uri="{FF2B5EF4-FFF2-40B4-BE49-F238E27FC236}">
                <a16:creationId xmlns:a16="http://schemas.microsoft.com/office/drawing/2014/main" id="{AA2D393A-C815-0641-A2CA-428E01EE7083}"/>
              </a:ext>
            </a:extLst>
          </p:cNvPr>
          <p:cNvSpPr txBox="1">
            <a:spLocks/>
          </p:cNvSpPr>
          <p:nvPr/>
        </p:nvSpPr>
        <p:spPr>
          <a:xfrm>
            <a:off x="777879" y="294517"/>
            <a:ext cx="6019800" cy="378950"/>
          </a:xfrm>
          <a:prstGeom prst="rect">
            <a:avLst/>
          </a:prstGeom>
        </p:spPr>
        <p:txBody>
          <a:bodyPr vert="horz" wrap="square" lIns="0" tIns="9525" rIns="0" bIns="0" rtlCol="0">
            <a:spAutoFit/>
          </a:bodyPr>
          <a:lstStyle>
            <a:lvl1pPr>
              <a:defRPr>
                <a:latin typeface="+mj-lt"/>
                <a:ea typeface="+mj-ea"/>
                <a:cs typeface="+mj-cs"/>
              </a:defRPr>
            </a:lvl1pPr>
          </a:lstStyle>
          <a:p>
            <a:pPr marL="9525" algn="r">
              <a:spcBef>
                <a:spcPts val="75"/>
              </a:spcBef>
            </a:pPr>
            <a:r>
              <a:rPr lang="es-US" sz="2400" b="1" kern="0" spc="-15">
                <a:solidFill>
                  <a:sysClr val="windowText" lastClr="000000"/>
                </a:solidFill>
              </a:rPr>
              <a:t>Socios Estratégicos</a:t>
            </a:r>
            <a:endParaRPr lang="es-US" b="1" kern="0" spc="-8">
              <a:solidFill>
                <a:sysClr val="windowText" lastClr="00000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08"/>
          <a:stretch/>
        </p:blipFill>
        <p:spPr>
          <a:xfrm>
            <a:off x="437519" y="928765"/>
            <a:ext cx="6324600" cy="27288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679" y="3657600"/>
            <a:ext cx="5410200" cy="3015297"/>
          </a:xfrm>
          <a:prstGeom prst="rect">
            <a:avLst/>
          </a:prstGeom>
        </p:spPr>
      </p:pic>
    </p:spTree>
    <p:extLst>
      <p:ext uri="{BB962C8B-B14F-4D97-AF65-F5344CB8AC3E}">
        <p14:creationId xmlns:p14="http://schemas.microsoft.com/office/powerpoint/2010/main" val="3559336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1055D2E-001C-4842-AA90-BF851A99A158}"/>
              </a:ext>
            </a:extLst>
          </p:cNvPr>
          <p:cNvSpPr/>
          <p:nvPr/>
        </p:nvSpPr>
        <p:spPr>
          <a:xfrm>
            <a:off x="152400" y="146008"/>
            <a:ext cx="677799" cy="677798"/>
          </a:xfrm>
          <a:prstGeom prst="rect">
            <a:avLst/>
          </a:prstGeom>
          <a:blipFill>
            <a:blip r:embed="rId3" cstate="print"/>
            <a:stretch>
              <a:fillRect/>
            </a:stretch>
          </a:blipFill>
        </p:spPr>
        <p:txBody>
          <a:bodyPr wrap="square" lIns="0" tIns="0" rIns="0" bIns="0" rtlCol="0"/>
          <a:lstStyle/>
          <a:p>
            <a:endParaRPr sz="1350"/>
          </a:p>
        </p:txBody>
      </p:sp>
      <p:sp>
        <p:nvSpPr>
          <p:cNvPr id="3" name="object 4">
            <a:extLst>
              <a:ext uri="{FF2B5EF4-FFF2-40B4-BE49-F238E27FC236}">
                <a16:creationId xmlns:a16="http://schemas.microsoft.com/office/drawing/2014/main" id="{AA2D393A-C815-0641-A2CA-428E01EE7083}"/>
              </a:ext>
            </a:extLst>
          </p:cNvPr>
          <p:cNvSpPr txBox="1">
            <a:spLocks/>
          </p:cNvSpPr>
          <p:nvPr/>
        </p:nvSpPr>
        <p:spPr>
          <a:xfrm>
            <a:off x="777879" y="294517"/>
            <a:ext cx="6019800" cy="378950"/>
          </a:xfrm>
          <a:prstGeom prst="rect">
            <a:avLst/>
          </a:prstGeom>
        </p:spPr>
        <p:txBody>
          <a:bodyPr vert="horz" wrap="square" lIns="0" tIns="9525" rIns="0" bIns="0" rtlCol="0">
            <a:spAutoFit/>
          </a:bodyPr>
          <a:lstStyle>
            <a:lvl1pPr>
              <a:defRPr>
                <a:latin typeface="+mj-lt"/>
                <a:ea typeface="+mj-ea"/>
                <a:cs typeface="+mj-cs"/>
              </a:defRPr>
            </a:lvl1pPr>
          </a:lstStyle>
          <a:p>
            <a:pPr marL="9525" algn="r">
              <a:spcBef>
                <a:spcPts val="75"/>
              </a:spcBef>
            </a:pPr>
            <a:r>
              <a:rPr lang="es-US" sz="2400" b="1" kern="0" spc="-15">
                <a:solidFill>
                  <a:sysClr val="windowText" lastClr="000000"/>
                </a:solidFill>
              </a:rPr>
              <a:t>Nuestras Historias en su Propia Voz</a:t>
            </a:r>
            <a:endParaRPr lang="es-US" b="1" kern="0" spc="-8">
              <a:solidFill>
                <a:sysClr val="windowText" lastClr="0000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066800"/>
            <a:ext cx="2667000" cy="17602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71800"/>
            <a:ext cx="2655455" cy="17526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869180"/>
            <a:ext cx="2673899" cy="153162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048000" y="4869180"/>
            <a:ext cx="4572000" cy="1569660"/>
          </a:xfrm>
          <a:prstGeom prst="rect">
            <a:avLst/>
          </a:prstGeom>
        </p:spPr>
        <p:txBody>
          <a:bodyPr wrap="square">
            <a:spAutoFit/>
          </a:bodyPr>
          <a:lstStyle/>
          <a:p>
            <a:pPr algn="just"/>
            <a:r>
              <a:rPr lang="es-ES" sz="1200"/>
              <a:t>María Ayala: Estudié hasta la secundaria. Poco después, comencé  mi propia familia. Siempre quise trabajar y ser más que  una ama de casa, pero pensé que eso era lo único que  las mujeres eran capaces de hacer. Estaba triste y  enfadada. Pero ahora, conseguí un trabajo porque  VIVE me dio las habilidades para ser independiente.</a:t>
            </a:r>
          </a:p>
          <a:p>
            <a:pPr algn="just"/>
            <a:r>
              <a:rPr lang="es-ES" sz="1200"/>
              <a:t>Realmente recomiendo tomar el curso porque te hace  sentir útil. Recomiendo a las personas que sigan mi  camino de hacer realidad sus sueños.</a:t>
            </a:r>
          </a:p>
        </p:txBody>
      </p:sp>
      <p:sp>
        <p:nvSpPr>
          <p:cNvPr id="12" name="Rectangle 11"/>
          <p:cNvSpPr/>
          <p:nvPr/>
        </p:nvSpPr>
        <p:spPr>
          <a:xfrm>
            <a:off x="3030941" y="1061720"/>
            <a:ext cx="3979459" cy="1569660"/>
          </a:xfrm>
          <a:prstGeom prst="rect">
            <a:avLst/>
          </a:prstGeom>
        </p:spPr>
        <p:txBody>
          <a:bodyPr wrap="square">
            <a:spAutoFit/>
          </a:bodyPr>
          <a:lstStyle/>
          <a:p>
            <a:pPr algn="just"/>
            <a:r>
              <a:rPr lang="es-ES" sz="1200"/>
              <a:t>Cecilia Rivera es una mujer joven que conoció Proyecto VIVE en el refugio “Otra Oportunidad AC” en San Luis Potosí, donde reciben a mujeres que viven alguna situación de violencia. Cecilia es madre de una niña.  Cuando le comentaron que iniciaría un curso de atención a clientes se emocionó mucho.  Con emoción comenta que en el curso aprendió otras expectativas sobre cómo atender a las personas, por ejemplo: como tratar a un cliente tímido.  </a:t>
            </a:r>
          </a:p>
        </p:txBody>
      </p:sp>
      <p:sp>
        <p:nvSpPr>
          <p:cNvPr id="13" name="Rectangle 12"/>
          <p:cNvSpPr/>
          <p:nvPr/>
        </p:nvSpPr>
        <p:spPr>
          <a:xfrm>
            <a:off x="3051261" y="2911267"/>
            <a:ext cx="4416339" cy="1569660"/>
          </a:xfrm>
          <a:prstGeom prst="rect">
            <a:avLst/>
          </a:prstGeom>
        </p:spPr>
        <p:txBody>
          <a:bodyPr wrap="square">
            <a:spAutoFit/>
          </a:bodyPr>
          <a:lstStyle/>
          <a:p>
            <a:pPr algn="just"/>
            <a:r>
              <a:rPr lang="es-ES" sz="1200"/>
              <a:t>Milpa Alta: “Participé en Proyecto VIVE y me ayudó a empoderarme como mujer, a quitarme barreras, que todo es posible si uno se lo creé. Me lo demostré al participar en un concurso de fotografía que organizó VIVE, donde gané el primer lugar. No me lo podía creer, me siento muy orgullosa y pude demostrar que los sueños son posibles. Mi visión se abrió más, conocí gente muy importante. Me dejó una satisfacción muy grande. Hoy en día he buscado instituciones como el Instituto de Mujeres para seguir fortaleciendo mi autoestima”.  </a:t>
            </a:r>
          </a:p>
        </p:txBody>
      </p:sp>
      <p:cxnSp>
        <p:nvCxnSpPr>
          <p:cNvPr id="15" name="Straight Connector 14"/>
          <p:cNvCxnSpPr/>
          <p:nvPr/>
        </p:nvCxnSpPr>
        <p:spPr>
          <a:xfrm>
            <a:off x="3124200" y="2743200"/>
            <a:ext cx="388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24200" y="4724400"/>
            <a:ext cx="388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746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9">
            <a:hlinkClick r:id="rId3"/>
            <a:extLst>
              <a:ext uri="{FF2B5EF4-FFF2-40B4-BE49-F238E27FC236}">
                <a16:creationId xmlns:a16="http://schemas.microsoft.com/office/drawing/2014/main" id="{35A8B161-EBC9-684E-A8E7-1942CBDDD9FA}"/>
              </a:ext>
            </a:extLst>
          </p:cNvPr>
          <p:cNvPicPr>
            <a:picLocks noChangeAspect="1"/>
          </p:cNvPicPr>
          <p:nvPr/>
        </p:nvPicPr>
        <p:blipFill rotWithShape="1">
          <a:blip r:embed="rId4"/>
          <a:srcRect l="-71" t="776" r="49479" b="-776"/>
          <a:stretch/>
        </p:blipFill>
        <p:spPr>
          <a:xfrm>
            <a:off x="1622988" y="622725"/>
            <a:ext cx="5665537" cy="5571065"/>
          </a:xfrm>
          <a:prstGeom prst="rect">
            <a:avLst/>
          </a:prstGeom>
          <a:ln>
            <a:noFill/>
          </a:ln>
        </p:spPr>
      </p:pic>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78"/>
          <p:cNvSpPr txBox="1">
            <a:spLocks/>
          </p:cNvSpPr>
          <p:nvPr/>
        </p:nvSpPr>
        <p:spPr>
          <a:xfrm>
            <a:off x="64656" y="5625487"/>
            <a:ext cx="4801499" cy="4095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9999"/>
              </a:buClr>
              <a:buSzPct val="100000"/>
              <a:buFont typeface="Montserrat"/>
              <a:buNone/>
              <a:defRPr sz="3600" b="1" i="0" u="none" strike="noStrike" cap="none">
                <a:solidFill>
                  <a:srgbClr val="999999"/>
                </a:solidFill>
                <a:latin typeface="Montserrat"/>
                <a:ea typeface="Montserrat"/>
                <a:cs typeface="Montserrat"/>
                <a:sym typeface="Montserrat"/>
              </a:defRPr>
            </a:lvl1pPr>
            <a:lvl2pPr lvl="1">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9pPr>
          </a:lstStyle>
          <a:p>
            <a:endParaRPr lang="en" sz="2400">
              <a:solidFill>
                <a:schemeClr val="accent4">
                  <a:lumMod val="75000"/>
                </a:schemeClr>
              </a:solidFill>
            </a:endParaRPr>
          </a:p>
        </p:txBody>
      </p:sp>
    </p:spTree>
    <p:extLst>
      <p:ext uri="{BB962C8B-B14F-4D97-AF65-F5344CB8AC3E}">
        <p14:creationId xmlns:p14="http://schemas.microsoft.com/office/powerpoint/2010/main" val="2699045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208325" y="2278588"/>
            <a:ext cx="4353307" cy="719908"/>
          </a:xfrm>
          <a:prstGeom prst="rect">
            <a:avLst/>
          </a:prstGeom>
        </p:spPr>
        <p:txBody>
          <a:bodyPr vert="horz" wrap="square" lIns="0" tIns="88106" rIns="0" bIns="0" rtlCol="0">
            <a:spAutoFit/>
          </a:bodyPr>
          <a:lstStyle/>
          <a:p>
            <a:pPr marL="180975" indent="-171450">
              <a:spcBef>
                <a:spcPts val="694"/>
              </a:spcBef>
              <a:buClr>
                <a:srgbClr val="FF9900"/>
              </a:buClr>
              <a:buFont typeface="Wingdings"/>
              <a:buChar char=""/>
              <a:tabLst>
                <a:tab pos="180975" algn="l"/>
              </a:tabLst>
            </a:pPr>
            <a:r>
              <a:rPr lang="es-ES" b="1" spc="4">
                <a:solidFill>
                  <a:srgbClr val="404040"/>
                </a:solidFill>
                <a:cs typeface="Arial"/>
              </a:rPr>
              <a:t>Laboratorios de Innovación</a:t>
            </a:r>
            <a:endParaRPr>
              <a:cs typeface="Arial"/>
            </a:endParaRPr>
          </a:p>
          <a:p>
            <a:pPr marL="180975" indent="-171450">
              <a:spcBef>
                <a:spcPts val="623"/>
              </a:spcBef>
              <a:buClr>
                <a:srgbClr val="FF9900"/>
              </a:buClr>
              <a:buFont typeface="Wingdings"/>
              <a:buChar char=""/>
              <a:tabLst>
                <a:tab pos="180975" algn="l"/>
              </a:tabLst>
            </a:pPr>
            <a:r>
              <a:rPr lang="es-ES" b="1" spc="-8">
                <a:solidFill>
                  <a:srgbClr val="404040"/>
                </a:solidFill>
                <a:cs typeface="Arial"/>
              </a:rPr>
              <a:t>Programas de Gobierno Abierto</a:t>
            </a:r>
            <a:endParaRPr>
              <a:cs typeface="Arial"/>
            </a:endParaRPr>
          </a:p>
        </p:txBody>
      </p:sp>
      <p:sp>
        <p:nvSpPr>
          <p:cNvPr id="3" name="object 4"/>
          <p:cNvSpPr txBox="1"/>
          <p:nvPr/>
        </p:nvSpPr>
        <p:spPr>
          <a:xfrm>
            <a:off x="541319" y="3086450"/>
            <a:ext cx="3382137" cy="571150"/>
          </a:xfrm>
          <a:prstGeom prst="rect">
            <a:avLst/>
          </a:prstGeom>
        </p:spPr>
        <p:txBody>
          <a:bodyPr vert="horz" wrap="square" lIns="0" tIns="57626" rIns="0" bIns="0" rtlCol="0">
            <a:spAutoFit/>
          </a:bodyPr>
          <a:lstStyle/>
          <a:p>
            <a:pPr marL="224314" indent="-214789">
              <a:spcBef>
                <a:spcPts val="454"/>
              </a:spcBef>
              <a:buClr>
                <a:srgbClr val="FF9900"/>
              </a:buClr>
              <a:buFont typeface="Wingdings"/>
              <a:buChar char=""/>
              <a:tabLst>
                <a:tab pos="224790" algn="l"/>
              </a:tabLst>
            </a:pPr>
            <a:r>
              <a:rPr lang="es-ES" sz="1500" spc="-8">
                <a:solidFill>
                  <a:srgbClr val="404040"/>
                </a:solidFill>
                <a:cs typeface="Microsoft Sans Serif"/>
              </a:rPr>
              <a:t>Con </a:t>
            </a:r>
            <a:r>
              <a:rPr lang="es-ES" sz="1500" spc="-8" err="1">
                <a:solidFill>
                  <a:srgbClr val="404040"/>
                </a:solidFill>
                <a:cs typeface="Microsoft Sans Serif"/>
              </a:rPr>
              <a:t>Replicabilidad</a:t>
            </a:r>
            <a:r>
              <a:rPr lang="es-ES" sz="1500" spc="-8">
                <a:solidFill>
                  <a:srgbClr val="404040"/>
                </a:solidFill>
                <a:cs typeface="Microsoft Sans Serif"/>
              </a:rPr>
              <a:t> y Escalabilidad</a:t>
            </a:r>
            <a:endParaRPr sz="1500">
              <a:cs typeface="Microsoft Sans Serif"/>
            </a:endParaRPr>
          </a:p>
          <a:p>
            <a:pPr marL="224314" indent="-214789">
              <a:spcBef>
                <a:spcPts val="375"/>
              </a:spcBef>
              <a:buClr>
                <a:srgbClr val="FF9900"/>
              </a:buClr>
              <a:buFont typeface="Wingdings"/>
              <a:buChar char=""/>
              <a:tabLst>
                <a:tab pos="224790" algn="l"/>
              </a:tabLst>
            </a:pPr>
            <a:r>
              <a:rPr lang="es-ES" sz="1500" spc="-19">
                <a:solidFill>
                  <a:srgbClr val="404040"/>
                </a:solidFill>
                <a:cs typeface="Microsoft Sans Serif"/>
              </a:rPr>
              <a:t>Trabajo conjunto público - privado</a:t>
            </a:r>
            <a:endParaRPr sz="1500">
              <a:cs typeface="Microsoft Sans Serif"/>
            </a:endParaRPr>
          </a:p>
        </p:txBody>
      </p:sp>
      <p:sp>
        <p:nvSpPr>
          <p:cNvPr id="6" name="object 12"/>
          <p:cNvSpPr/>
          <p:nvPr/>
        </p:nvSpPr>
        <p:spPr>
          <a:xfrm>
            <a:off x="2651229" y="990600"/>
            <a:ext cx="5254521" cy="5393055"/>
          </a:xfrm>
          <a:prstGeom prst="rect">
            <a:avLst/>
          </a:prstGeom>
          <a:blipFill>
            <a:blip r:embed="rId2" cstate="print"/>
            <a:stretch>
              <a:fillRect/>
            </a:stretch>
          </a:blipFill>
        </p:spPr>
        <p:txBody>
          <a:bodyPr wrap="square" lIns="0" tIns="0" rIns="0" bIns="0" rtlCol="0"/>
          <a:lstStyle/>
          <a:p>
            <a:endParaRPr sz="1400"/>
          </a:p>
        </p:txBody>
      </p:sp>
      <p:sp>
        <p:nvSpPr>
          <p:cNvPr id="19" name="object 2"/>
          <p:cNvSpPr txBox="1">
            <a:spLocks/>
          </p:cNvSpPr>
          <p:nvPr/>
        </p:nvSpPr>
        <p:spPr>
          <a:xfrm>
            <a:off x="0" y="342133"/>
            <a:ext cx="6783229" cy="332303"/>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100" kern="0" spc="-4">
                <a:solidFill>
                  <a:sysClr val="windowText" lastClr="000000"/>
                </a:solidFill>
                <a:latin typeface="+mn-lt"/>
                <a:cs typeface="Microsoft Tai Le"/>
              </a:rPr>
              <a:t>Iniciativa DIA: Democratizando la Innovación en las Américas</a:t>
            </a:r>
            <a:endParaRPr lang="es-ES" sz="1650" kern="0">
              <a:solidFill>
                <a:sysClr val="windowText" lastClr="000000"/>
              </a:solidFill>
              <a:latin typeface="+mn-lt"/>
              <a:cs typeface="Microsoft Tai Le"/>
            </a:endParaRPr>
          </a:p>
        </p:txBody>
      </p:sp>
      <p:sp>
        <p:nvSpPr>
          <p:cNvPr id="20" name="TextBox 19"/>
          <p:cNvSpPr txBox="1"/>
          <p:nvPr/>
        </p:nvSpPr>
        <p:spPr>
          <a:xfrm>
            <a:off x="3739702" y="6163832"/>
            <a:ext cx="4255396" cy="307777"/>
          </a:xfrm>
          <a:prstGeom prst="rect">
            <a:avLst/>
          </a:prstGeom>
          <a:noFill/>
        </p:spPr>
        <p:txBody>
          <a:bodyPr wrap="none" rtlCol="0">
            <a:spAutoFit/>
          </a:bodyPr>
          <a:lstStyle/>
          <a:p>
            <a:r>
              <a:rPr lang="en-US" sz="1400"/>
              <a:t>Belize  I  Colombia    I   Costa Rica   I   Jamaica   I   Mexico</a:t>
            </a:r>
          </a:p>
        </p:txBody>
      </p:sp>
      <p:sp>
        <p:nvSpPr>
          <p:cNvPr id="24" name="Rounded Rectangle 23"/>
          <p:cNvSpPr/>
          <p:nvPr/>
        </p:nvSpPr>
        <p:spPr>
          <a:xfrm>
            <a:off x="3581400" y="990600"/>
            <a:ext cx="16002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6204" y="1838701"/>
            <a:ext cx="2207025"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391614" y="3657600"/>
            <a:ext cx="1523476" cy="8792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392742" y="1933463"/>
            <a:ext cx="1578061" cy="523220"/>
          </a:xfrm>
          <a:prstGeom prst="rect">
            <a:avLst/>
          </a:prstGeom>
          <a:noFill/>
        </p:spPr>
        <p:txBody>
          <a:bodyPr wrap="none" rtlCol="0">
            <a:spAutoFit/>
          </a:bodyPr>
          <a:lstStyle/>
          <a:p>
            <a:r>
              <a:rPr lang="en-US" sz="2800" b="1">
                <a:solidFill>
                  <a:schemeClr val="accent1">
                    <a:lumMod val="75000"/>
                  </a:schemeClr>
                </a:solidFill>
              </a:rPr>
              <a:t>IMPACTO</a:t>
            </a:r>
            <a:endParaRPr lang="en-US" b="1">
              <a:solidFill>
                <a:schemeClr val="accent1">
                  <a:lumMod val="75000"/>
                </a:schemeClr>
              </a:solidFill>
            </a:endParaRPr>
          </a:p>
        </p:txBody>
      </p:sp>
      <p:sp>
        <p:nvSpPr>
          <p:cNvPr id="28" name="TextBox 27"/>
          <p:cNvSpPr txBox="1"/>
          <p:nvPr/>
        </p:nvSpPr>
        <p:spPr>
          <a:xfrm>
            <a:off x="3184454" y="3560458"/>
            <a:ext cx="1420325" cy="1354217"/>
          </a:xfrm>
          <a:prstGeom prst="rect">
            <a:avLst/>
          </a:prstGeom>
          <a:noFill/>
        </p:spPr>
        <p:txBody>
          <a:bodyPr wrap="none" rtlCol="0">
            <a:spAutoFit/>
          </a:bodyPr>
          <a:lstStyle/>
          <a:p>
            <a:pPr algn="r"/>
            <a:r>
              <a:rPr lang="es-US" sz="2800" b="1">
                <a:solidFill>
                  <a:schemeClr val="accent1">
                    <a:lumMod val="75000"/>
                  </a:schemeClr>
                </a:solidFill>
              </a:rPr>
              <a:t>497</a:t>
            </a:r>
          </a:p>
          <a:p>
            <a:pPr algn="r"/>
            <a:r>
              <a:rPr lang="es-US" b="1">
                <a:solidFill>
                  <a:schemeClr val="accent1">
                    <a:lumMod val="75000"/>
                  </a:schemeClr>
                </a:solidFill>
              </a:rPr>
              <a:t>Proyectos</a:t>
            </a:r>
          </a:p>
          <a:p>
            <a:pPr algn="r"/>
            <a:r>
              <a:rPr lang="es-US" b="1">
                <a:solidFill>
                  <a:schemeClr val="accent1">
                    <a:lumMod val="75000"/>
                  </a:schemeClr>
                </a:solidFill>
              </a:rPr>
              <a:t>Innovadores </a:t>
            </a:r>
          </a:p>
          <a:p>
            <a:pPr algn="r"/>
            <a:r>
              <a:rPr lang="es-US" b="1">
                <a:solidFill>
                  <a:schemeClr val="accent1">
                    <a:lumMod val="75000"/>
                  </a:schemeClr>
                </a:solidFill>
              </a:rPr>
              <a:t>Disruptivos</a:t>
            </a:r>
            <a:endParaRPr lang="es-US" sz="1200" b="1">
              <a:solidFill>
                <a:schemeClr val="accent1">
                  <a:lumMod val="75000"/>
                </a:schemeClr>
              </a:solidFill>
            </a:endParaRPr>
          </a:p>
        </p:txBody>
      </p:sp>
      <p:sp>
        <p:nvSpPr>
          <p:cNvPr id="29" name="TextBox 28"/>
          <p:cNvSpPr txBox="1"/>
          <p:nvPr/>
        </p:nvSpPr>
        <p:spPr>
          <a:xfrm>
            <a:off x="5842104" y="1952181"/>
            <a:ext cx="1298112" cy="1384995"/>
          </a:xfrm>
          <a:prstGeom prst="rect">
            <a:avLst/>
          </a:prstGeom>
          <a:noFill/>
        </p:spPr>
        <p:txBody>
          <a:bodyPr wrap="none" rtlCol="0">
            <a:spAutoFit/>
          </a:bodyPr>
          <a:lstStyle/>
          <a:p>
            <a:pPr algn="r"/>
            <a:r>
              <a:rPr lang="es-US" sz="2800" b="1">
                <a:solidFill>
                  <a:schemeClr val="accent6">
                    <a:lumMod val="75000"/>
                  </a:schemeClr>
                </a:solidFill>
              </a:rPr>
              <a:t>3.172</a:t>
            </a:r>
          </a:p>
          <a:p>
            <a:pPr algn="r"/>
            <a:r>
              <a:rPr lang="es-US" sz="1400" b="1">
                <a:solidFill>
                  <a:schemeClr val="accent6">
                    <a:lumMod val="75000"/>
                  </a:schemeClr>
                </a:solidFill>
              </a:rPr>
              <a:t>Beneficiarios</a:t>
            </a:r>
          </a:p>
          <a:p>
            <a:pPr algn="r"/>
            <a:r>
              <a:rPr lang="es-US" sz="1400" b="1">
                <a:solidFill>
                  <a:schemeClr val="accent6">
                    <a:lumMod val="75000"/>
                  </a:schemeClr>
                </a:solidFill>
              </a:rPr>
              <a:t>Empoderados</a:t>
            </a:r>
          </a:p>
          <a:p>
            <a:pPr algn="r"/>
            <a:r>
              <a:rPr lang="es-US" sz="1400" b="1">
                <a:solidFill>
                  <a:schemeClr val="accent6">
                    <a:lumMod val="75000"/>
                  </a:schemeClr>
                </a:solidFill>
              </a:rPr>
              <a:t>Mediante</a:t>
            </a:r>
          </a:p>
          <a:p>
            <a:pPr algn="r"/>
            <a:r>
              <a:rPr lang="es-US" sz="1400" b="1">
                <a:solidFill>
                  <a:schemeClr val="accent6">
                    <a:lumMod val="75000"/>
                  </a:schemeClr>
                </a:solidFill>
              </a:rPr>
              <a:t>Entrenamiento</a:t>
            </a:r>
          </a:p>
        </p:txBody>
      </p:sp>
      <p:sp>
        <p:nvSpPr>
          <p:cNvPr id="13" name="object 25"/>
          <p:cNvSpPr txBox="1"/>
          <p:nvPr/>
        </p:nvSpPr>
        <p:spPr>
          <a:xfrm>
            <a:off x="198800" y="971280"/>
            <a:ext cx="6811600" cy="501580"/>
          </a:xfrm>
          <a:prstGeom prst="rect">
            <a:avLst/>
          </a:prstGeom>
        </p:spPr>
        <p:txBody>
          <a:bodyPr vert="horz" wrap="square" lIns="0" tIns="9049" rIns="0" bIns="0" rtlCol="0">
            <a:spAutoFit/>
          </a:bodyPr>
          <a:lstStyle/>
          <a:p>
            <a:pPr marL="180975" marR="3810" indent="-171450">
              <a:spcBef>
                <a:spcPts val="71"/>
              </a:spcBef>
              <a:buClr>
                <a:srgbClr val="FF9900"/>
              </a:buClr>
              <a:buFont typeface="Wingdings"/>
              <a:buChar char=""/>
              <a:tabLst>
                <a:tab pos="181451" algn="l"/>
              </a:tabLst>
            </a:pPr>
            <a:r>
              <a:rPr lang="es-US" sz="1600" spc="-8" dirty="0">
                <a:solidFill>
                  <a:srgbClr val="404040"/>
                </a:solidFill>
                <a:cs typeface="Microsoft Tai Le"/>
              </a:rPr>
              <a:t>Diseñado para promover la </a:t>
            </a:r>
            <a:r>
              <a:rPr lang="es-US" sz="1600" b="1" spc="-4" dirty="0">
                <a:solidFill>
                  <a:schemeClr val="accent6">
                    <a:lumMod val="75000"/>
                  </a:schemeClr>
                </a:solidFill>
                <a:cs typeface="Microsoft Tai Le"/>
              </a:rPr>
              <a:t>innovación </a:t>
            </a:r>
            <a:r>
              <a:rPr lang="es-US" sz="1600" spc="-8" dirty="0">
                <a:solidFill>
                  <a:srgbClr val="404040"/>
                </a:solidFill>
                <a:cs typeface="Microsoft Tai Le"/>
              </a:rPr>
              <a:t>de modo que las poblaciones vulnerables puedan crear sus propios emprendimientos y </a:t>
            </a:r>
            <a:r>
              <a:rPr lang="es-US" sz="1600" b="1" spc="-4" dirty="0">
                <a:solidFill>
                  <a:schemeClr val="accent6">
                    <a:lumMod val="75000"/>
                  </a:schemeClr>
                </a:solidFill>
                <a:cs typeface="Microsoft Tai Le"/>
              </a:rPr>
              <a:t>llevarlos al mercado</a:t>
            </a:r>
            <a:r>
              <a:rPr lang="es-US" sz="1600" b="1" spc="-4" dirty="0">
                <a:solidFill>
                  <a:srgbClr val="404040"/>
                </a:solidFill>
                <a:cs typeface="Microsoft Tai Le"/>
              </a:rPr>
              <a:t>.</a:t>
            </a:r>
            <a:endParaRPr lang="es-US" sz="1600" dirty="0">
              <a:cs typeface="Microsoft Tai Le"/>
            </a:endParaRPr>
          </a:p>
        </p:txBody>
      </p:sp>
    </p:spTree>
    <p:extLst>
      <p:ext uri="{BB962C8B-B14F-4D97-AF65-F5344CB8AC3E}">
        <p14:creationId xmlns:p14="http://schemas.microsoft.com/office/powerpoint/2010/main" val="48797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76200" y="260124"/>
            <a:ext cx="1368212" cy="439820"/>
          </a:xfrm>
          <a:prstGeom prst="rect">
            <a:avLst/>
          </a:prstGeom>
        </p:spPr>
      </p:pic>
      <p:sp>
        <p:nvSpPr>
          <p:cNvPr id="11" name="object 2"/>
          <p:cNvSpPr txBox="1">
            <a:spLocks/>
          </p:cNvSpPr>
          <p:nvPr/>
        </p:nvSpPr>
        <p:spPr>
          <a:xfrm>
            <a:off x="0" y="342133"/>
            <a:ext cx="6783229" cy="378469"/>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s-ES" sz="2400" kern="0" spc="-4" dirty="0">
                <a:solidFill>
                  <a:sysClr val="windowText" lastClr="000000"/>
                </a:solidFill>
                <a:latin typeface="+mn-lt"/>
                <a:cs typeface="Microsoft Tai Le"/>
              </a:rPr>
              <a:t>Iniciativa de Gobierno Abierto</a:t>
            </a:r>
            <a:endParaRPr lang="es-ES" kern="0" dirty="0">
              <a:solidFill>
                <a:sysClr val="windowText" lastClr="000000"/>
              </a:solidFill>
              <a:latin typeface="+mn-lt"/>
              <a:cs typeface="Microsoft Tai Le"/>
            </a:endParaRPr>
          </a:p>
        </p:txBody>
      </p:sp>
      <p:graphicFrame>
        <p:nvGraphicFramePr>
          <p:cNvPr id="12" name="Diagrama 11">
            <a:extLst>
              <a:ext uri="{FF2B5EF4-FFF2-40B4-BE49-F238E27FC236}">
                <a16:creationId xmlns:a16="http://schemas.microsoft.com/office/drawing/2014/main" id="{CD757D7C-A26C-5348-BF24-793DEF1D3B19}"/>
              </a:ext>
            </a:extLst>
          </p:cNvPr>
          <p:cNvGraphicFramePr/>
          <p:nvPr/>
        </p:nvGraphicFramePr>
        <p:xfrm>
          <a:off x="1524000" y="1117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43E34116-6452-4748-9BC0-58306C430D52}"/>
              </a:ext>
            </a:extLst>
          </p:cNvPr>
          <p:cNvSpPr txBox="1">
            <a:spLocks/>
          </p:cNvSpPr>
          <p:nvPr/>
        </p:nvSpPr>
        <p:spPr bwMode="auto">
          <a:xfrm>
            <a:off x="760306" y="5338185"/>
            <a:ext cx="2760324" cy="775467"/>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a:buClr>
                <a:srgbClr val="666666"/>
              </a:buClr>
              <a:buSzPct val="100000"/>
              <a:buFont typeface="Montserrat"/>
              <a:defRPr sz="2400">
                <a:solidFill>
                  <a:srgbClr val="666666"/>
                </a:solidFill>
                <a:latin typeface="Montserrat"/>
                <a:ea typeface="Montserrat"/>
                <a:cs typeface="Montserrat"/>
                <a:sym typeface="Montserrat"/>
              </a:defRPr>
            </a:lvl1pPr>
            <a:lvl2pPr>
              <a:buClr>
                <a:srgbClr val="666666"/>
              </a:buClr>
              <a:buSzPct val="100000"/>
              <a:buFont typeface="Montserrat"/>
              <a:buChar char="▹"/>
              <a:defRPr sz="2400">
                <a:solidFill>
                  <a:srgbClr val="666666"/>
                </a:solidFill>
                <a:latin typeface="Montserrat"/>
                <a:ea typeface="Montserrat"/>
                <a:cs typeface="Montserrat"/>
                <a:sym typeface="Montserrat"/>
              </a:defRPr>
            </a:lvl2pPr>
            <a:lvl3pPr>
              <a:buClr>
                <a:srgbClr val="666666"/>
              </a:buClr>
              <a:buSzPct val="100000"/>
              <a:buFont typeface="Montserrat"/>
              <a:buChar char="▹"/>
              <a:defRPr sz="2400">
                <a:solidFill>
                  <a:srgbClr val="666666"/>
                </a:solidFill>
                <a:latin typeface="Montserrat"/>
                <a:ea typeface="Montserrat"/>
                <a:cs typeface="Montserrat"/>
                <a:sym typeface="Montserrat"/>
              </a:defRPr>
            </a:lvl3pPr>
            <a:lvl4pPr>
              <a:buClr>
                <a:srgbClr val="666666"/>
              </a:buClr>
              <a:buSzPct val="100000"/>
              <a:buFont typeface="Montserrat"/>
              <a:buChar char="●"/>
              <a:defRPr sz="2400">
                <a:solidFill>
                  <a:srgbClr val="666666"/>
                </a:solidFill>
                <a:latin typeface="Montserrat"/>
                <a:ea typeface="Montserrat"/>
                <a:cs typeface="Montserrat"/>
                <a:sym typeface="Montserrat"/>
              </a:defRPr>
            </a:lvl4pPr>
            <a:lvl5pPr>
              <a:buClr>
                <a:srgbClr val="666666"/>
              </a:buClr>
              <a:buSzPct val="100000"/>
              <a:buFont typeface="Montserrat"/>
              <a:buChar char="○"/>
              <a:defRPr sz="2400">
                <a:solidFill>
                  <a:srgbClr val="666666"/>
                </a:solidFill>
                <a:latin typeface="Montserrat"/>
                <a:ea typeface="Montserrat"/>
                <a:cs typeface="Montserrat"/>
                <a:sym typeface="Montserrat"/>
              </a:defRPr>
            </a:lvl5pPr>
            <a:lvl6pPr>
              <a:buClr>
                <a:srgbClr val="666666"/>
              </a:buClr>
              <a:buSzPct val="100000"/>
              <a:buFont typeface="Montserrat"/>
              <a:buChar char="■"/>
              <a:defRPr sz="2400">
                <a:solidFill>
                  <a:srgbClr val="666666"/>
                </a:solidFill>
                <a:latin typeface="Montserrat"/>
                <a:ea typeface="Montserrat"/>
                <a:cs typeface="Montserrat"/>
                <a:sym typeface="Montserrat"/>
              </a:defRPr>
            </a:lvl6pPr>
            <a:lvl7pPr>
              <a:buClr>
                <a:srgbClr val="666666"/>
              </a:buClr>
              <a:buSzPct val="100000"/>
              <a:buFont typeface="Montserrat"/>
              <a:buChar char="●"/>
              <a:defRPr sz="2400">
                <a:solidFill>
                  <a:srgbClr val="666666"/>
                </a:solidFill>
                <a:latin typeface="Montserrat"/>
                <a:ea typeface="Montserrat"/>
                <a:cs typeface="Montserrat"/>
                <a:sym typeface="Montserrat"/>
              </a:defRPr>
            </a:lvl7pPr>
            <a:lvl8pPr>
              <a:buClr>
                <a:srgbClr val="666666"/>
              </a:buClr>
              <a:buSzPct val="100000"/>
              <a:buFont typeface="Montserrat"/>
              <a:buChar char="○"/>
              <a:defRPr sz="2400">
                <a:solidFill>
                  <a:srgbClr val="666666"/>
                </a:solidFill>
                <a:latin typeface="Montserrat"/>
                <a:ea typeface="Montserrat"/>
                <a:cs typeface="Montserrat"/>
                <a:sym typeface="Montserrat"/>
              </a:defRPr>
            </a:lvl8pPr>
            <a:lvl9pPr>
              <a:buClr>
                <a:srgbClr val="666666"/>
              </a:buClr>
              <a:buSzPct val="100000"/>
              <a:buFont typeface="Montserrat"/>
              <a:buChar char="■"/>
              <a:defRPr sz="2400">
                <a:solidFill>
                  <a:srgbClr val="666666"/>
                </a:solidFill>
                <a:latin typeface="Montserrat"/>
                <a:ea typeface="Montserrat"/>
                <a:cs typeface="Montserrat"/>
                <a:sym typeface="Montserrat"/>
              </a:defRPr>
            </a:lvl9pPr>
          </a:lstStyle>
          <a:p>
            <a:pPr marL="214313" indent="-214313">
              <a:buFont typeface="Arial" panose="020B0604020202020204" pitchFamily="34" charset="0"/>
              <a:buChar char="•"/>
            </a:pPr>
            <a:r>
              <a:rPr lang="es-ES_tradnl" sz="1200" dirty="0">
                <a:solidFill>
                  <a:schemeClr val="tx1"/>
                </a:solidFill>
                <a:latin typeface="+mn-lt"/>
              </a:rPr>
              <a:t>Promoción y compromiso del sector privado</a:t>
            </a:r>
          </a:p>
          <a:p>
            <a:pPr marL="214313" indent="-214313">
              <a:buFont typeface="Arial" panose="020B0604020202020204" pitchFamily="34" charset="0"/>
              <a:buChar char="•"/>
            </a:pPr>
            <a:r>
              <a:rPr lang="es-ES_tradnl" sz="1200" dirty="0">
                <a:solidFill>
                  <a:schemeClr val="tx1"/>
                </a:solidFill>
                <a:latin typeface="+mn-lt"/>
              </a:rPr>
              <a:t>Participación del sector public en todos los ámbitos de gobierno</a:t>
            </a:r>
          </a:p>
          <a:p>
            <a:endParaRPr lang="en-US" sz="1200" b="1" dirty="0">
              <a:solidFill>
                <a:schemeClr val="tx1"/>
              </a:solidFill>
              <a:latin typeface="+mn-lt"/>
            </a:endParaRPr>
          </a:p>
          <a:p>
            <a:endParaRPr lang="en-US" sz="825" b="1" dirty="0">
              <a:solidFill>
                <a:schemeClr val="tx1"/>
              </a:solidFill>
              <a:latin typeface="+mn-lt"/>
            </a:endParaRPr>
          </a:p>
        </p:txBody>
      </p:sp>
      <p:sp>
        <p:nvSpPr>
          <p:cNvPr id="14" name="Content Placeholder 2">
            <a:extLst>
              <a:ext uri="{FF2B5EF4-FFF2-40B4-BE49-F238E27FC236}">
                <a16:creationId xmlns:a16="http://schemas.microsoft.com/office/drawing/2014/main" id="{0AB488C5-5847-AD43-A81B-ABFE8DE0417F}"/>
              </a:ext>
            </a:extLst>
          </p:cNvPr>
          <p:cNvSpPr txBox="1">
            <a:spLocks/>
          </p:cNvSpPr>
          <p:nvPr/>
        </p:nvSpPr>
        <p:spPr bwMode="auto">
          <a:xfrm>
            <a:off x="4495800" y="5181600"/>
            <a:ext cx="3352800" cy="1004067"/>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a:buClr>
                <a:srgbClr val="666666"/>
              </a:buClr>
              <a:buSzPct val="100000"/>
              <a:buFont typeface="Montserrat"/>
              <a:defRPr sz="2400">
                <a:solidFill>
                  <a:srgbClr val="666666"/>
                </a:solidFill>
                <a:latin typeface="Montserrat"/>
                <a:ea typeface="Montserrat"/>
                <a:cs typeface="Montserrat"/>
                <a:sym typeface="Montserrat"/>
              </a:defRPr>
            </a:lvl1pPr>
            <a:lvl2pPr>
              <a:buClr>
                <a:srgbClr val="666666"/>
              </a:buClr>
              <a:buSzPct val="100000"/>
              <a:buFont typeface="Montserrat"/>
              <a:buChar char="▹"/>
              <a:defRPr sz="2400">
                <a:solidFill>
                  <a:srgbClr val="666666"/>
                </a:solidFill>
                <a:latin typeface="Montserrat"/>
                <a:ea typeface="Montserrat"/>
                <a:cs typeface="Montserrat"/>
                <a:sym typeface="Montserrat"/>
              </a:defRPr>
            </a:lvl2pPr>
            <a:lvl3pPr>
              <a:buClr>
                <a:srgbClr val="666666"/>
              </a:buClr>
              <a:buSzPct val="100000"/>
              <a:buFont typeface="Montserrat"/>
              <a:buChar char="▹"/>
              <a:defRPr sz="2400">
                <a:solidFill>
                  <a:srgbClr val="666666"/>
                </a:solidFill>
                <a:latin typeface="Montserrat"/>
                <a:ea typeface="Montserrat"/>
                <a:cs typeface="Montserrat"/>
                <a:sym typeface="Montserrat"/>
              </a:defRPr>
            </a:lvl3pPr>
            <a:lvl4pPr>
              <a:buClr>
                <a:srgbClr val="666666"/>
              </a:buClr>
              <a:buSzPct val="100000"/>
              <a:buFont typeface="Montserrat"/>
              <a:buChar char="●"/>
              <a:defRPr sz="2400">
                <a:solidFill>
                  <a:srgbClr val="666666"/>
                </a:solidFill>
                <a:latin typeface="Montserrat"/>
                <a:ea typeface="Montserrat"/>
                <a:cs typeface="Montserrat"/>
                <a:sym typeface="Montserrat"/>
              </a:defRPr>
            </a:lvl4pPr>
            <a:lvl5pPr>
              <a:buClr>
                <a:srgbClr val="666666"/>
              </a:buClr>
              <a:buSzPct val="100000"/>
              <a:buFont typeface="Montserrat"/>
              <a:buChar char="○"/>
              <a:defRPr sz="2400">
                <a:solidFill>
                  <a:srgbClr val="666666"/>
                </a:solidFill>
                <a:latin typeface="Montserrat"/>
                <a:ea typeface="Montserrat"/>
                <a:cs typeface="Montserrat"/>
                <a:sym typeface="Montserrat"/>
              </a:defRPr>
            </a:lvl5pPr>
            <a:lvl6pPr>
              <a:buClr>
                <a:srgbClr val="666666"/>
              </a:buClr>
              <a:buSzPct val="100000"/>
              <a:buFont typeface="Montserrat"/>
              <a:buChar char="■"/>
              <a:defRPr sz="2400">
                <a:solidFill>
                  <a:srgbClr val="666666"/>
                </a:solidFill>
                <a:latin typeface="Montserrat"/>
                <a:ea typeface="Montserrat"/>
                <a:cs typeface="Montserrat"/>
                <a:sym typeface="Montserrat"/>
              </a:defRPr>
            </a:lvl6pPr>
            <a:lvl7pPr>
              <a:buClr>
                <a:srgbClr val="666666"/>
              </a:buClr>
              <a:buSzPct val="100000"/>
              <a:buFont typeface="Montserrat"/>
              <a:buChar char="●"/>
              <a:defRPr sz="2400">
                <a:solidFill>
                  <a:srgbClr val="666666"/>
                </a:solidFill>
                <a:latin typeface="Montserrat"/>
                <a:ea typeface="Montserrat"/>
                <a:cs typeface="Montserrat"/>
                <a:sym typeface="Montserrat"/>
              </a:defRPr>
            </a:lvl7pPr>
            <a:lvl8pPr>
              <a:buClr>
                <a:srgbClr val="666666"/>
              </a:buClr>
              <a:buSzPct val="100000"/>
              <a:buFont typeface="Montserrat"/>
              <a:buChar char="○"/>
              <a:defRPr sz="2400">
                <a:solidFill>
                  <a:srgbClr val="666666"/>
                </a:solidFill>
                <a:latin typeface="Montserrat"/>
                <a:ea typeface="Montserrat"/>
                <a:cs typeface="Montserrat"/>
                <a:sym typeface="Montserrat"/>
              </a:defRPr>
            </a:lvl8pPr>
            <a:lvl9pPr>
              <a:buClr>
                <a:srgbClr val="666666"/>
              </a:buClr>
              <a:buSzPct val="100000"/>
              <a:buFont typeface="Montserrat"/>
              <a:buChar char="■"/>
              <a:defRPr sz="2400">
                <a:solidFill>
                  <a:srgbClr val="666666"/>
                </a:solidFill>
                <a:latin typeface="Montserrat"/>
                <a:ea typeface="Montserrat"/>
                <a:cs typeface="Montserrat"/>
                <a:sym typeface="Montserrat"/>
              </a:defRPr>
            </a:lvl9pPr>
          </a:lstStyle>
          <a:p>
            <a:pPr marL="214313" indent="-214313">
              <a:buFont typeface="Arial" panose="020B0604020202020204" pitchFamily="34" charset="0"/>
              <a:buChar char="•"/>
            </a:pPr>
            <a:r>
              <a:rPr lang="es-ES_tradnl" sz="1200" dirty="0">
                <a:solidFill>
                  <a:schemeClr val="tx1"/>
                </a:solidFill>
                <a:latin typeface="+mn-lt"/>
              </a:rPr>
              <a:t>Fortalecimiento Institucional y entrenamiento técnico</a:t>
            </a:r>
          </a:p>
          <a:p>
            <a:pPr marL="214313" indent="-214313">
              <a:buFont typeface="Arial" panose="020B0604020202020204" pitchFamily="34" charset="0"/>
              <a:buChar char="•"/>
            </a:pPr>
            <a:r>
              <a:rPr lang="es-ES_tradnl" sz="1200" dirty="0">
                <a:solidFill>
                  <a:schemeClr val="tx1"/>
                </a:solidFill>
                <a:latin typeface="+mn-lt"/>
              </a:rPr>
              <a:t>Financiamiento acompañamiento e incubación de proyectos innovadores.</a:t>
            </a:r>
          </a:p>
          <a:p>
            <a:pPr marL="214313" indent="-214313">
              <a:buFont typeface="Arial" panose="020B0604020202020204" pitchFamily="34" charset="0"/>
              <a:buChar char="•"/>
            </a:pPr>
            <a:r>
              <a:rPr lang="es-ES_tradnl" sz="1200" dirty="0">
                <a:solidFill>
                  <a:schemeClr val="tx1"/>
                </a:solidFill>
                <a:latin typeface="+mn-lt"/>
              </a:rPr>
              <a:t>Innovación social para dar solución a problemas locales relacionados con los ODS.</a:t>
            </a:r>
          </a:p>
          <a:p>
            <a:endParaRPr lang="en-US" sz="1200" dirty="0">
              <a:latin typeface="+mn-lt"/>
            </a:endParaRPr>
          </a:p>
          <a:p>
            <a:endParaRPr lang="en-US" sz="1200" b="1" dirty="0">
              <a:solidFill>
                <a:schemeClr val="tx1"/>
              </a:solidFill>
              <a:latin typeface="+mn-lt"/>
            </a:endParaRPr>
          </a:p>
          <a:p>
            <a:endParaRPr lang="en-US" sz="825" b="1" dirty="0">
              <a:solidFill>
                <a:schemeClr val="tx1"/>
              </a:solidFill>
              <a:latin typeface="+mn-lt"/>
            </a:endParaRPr>
          </a:p>
        </p:txBody>
      </p:sp>
      <p:sp>
        <p:nvSpPr>
          <p:cNvPr id="15" name="Content Placeholder 2">
            <a:extLst>
              <a:ext uri="{FF2B5EF4-FFF2-40B4-BE49-F238E27FC236}">
                <a16:creationId xmlns:a16="http://schemas.microsoft.com/office/drawing/2014/main" id="{45DFD96E-6629-F346-9817-FC7D33E55D02}"/>
              </a:ext>
            </a:extLst>
          </p:cNvPr>
          <p:cNvSpPr txBox="1">
            <a:spLocks/>
          </p:cNvSpPr>
          <p:nvPr/>
        </p:nvSpPr>
        <p:spPr bwMode="auto">
          <a:xfrm>
            <a:off x="457200" y="1371600"/>
            <a:ext cx="2362200" cy="843977"/>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a:buClr>
                <a:srgbClr val="666666"/>
              </a:buClr>
              <a:buSzPct val="100000"/>
              <a:buFont typeface="Montserrat"/>
              <a:defRPr sz="2400">
                <a:solidFill>
                  <a:srgbClr val="666666"/>
                </a:solidFill>
                <a:latin typeface="Montserrat"/>
                <a:ea typeface="Montserrat"/>
                <a:cs typeface="Montserrat"/>
                <a:sym typeface="Montserrat"/>
              </a:defRPr>
            </a:lvl1pPr>
            <a:lvl2pPr>
              <a:buClr>
                <a:srgbClr val="666666"/>
              </a:buClr>
              <a:buSzPct val="100000"/>
              <a:buFont typeface="Montserrat"/>
              <a:buChar char="▹"/>
              <a:defRPr sz="2400">
                <a:solidFill>
                  <a:srgbClr val="666666"/>
                </a:solidFill>
                <a:latin typeface="Montserrat"/>
                <a:ea typeface="Montserrat"/>
                <a:cs typeface="Montserrat"/>
                <a:sym typeface="Montserrat"/>
              </a:defRPr>
            </a:lvl2pPr>
            <a:lvl3pPr>
              <a:buClr>
                <a:srgbClr val="666666"/>
              </a:buClr>
              <a:buSzPct val="100000"/>
              <a:buFont typeface="Montserrat"/>
              <a:buChar char="▹"/>
              <a:defRPr sz="2400">
                <a:solidFill>
                  <a:srgbClr val="666666"/>
                </a:solidFill>
                <a:latin typeface="Montserrat"/>
                <a:ea typeface="Montserrat"/>
                <a:cs typeface="Montserrat"/>
                <a:sym typeface="Montserrat"/>
              </a:defRPr>
            </a:lvl3pPr>
            <a:lvl4pPr>
              <a:buClr>
                <a:srgbClr val="666666"/>
              </a:buClr>
              <a:buSzPct val="100000"/>
              <a:buFont typeface="Montserrat"/>
              <a:buChar char="●"/>
              <a:defRPr sz="2400">
                <a:solidFill>
                  <a:srgbClr val="666666"/>
                </a:solidFill>
                <a:latin typeface="Montserrat"/>
                <a:ea typeface="Montserrat"/>
                <a:cs typeface="Montserrat"/>
                <a:sym typeface="Montserrat"/>
              </a:defRPr>
            </a:lvl4pPr>
            <a:lvl5pPr>
              <a:buClr>
                <a:srgbClr val="666666"/>
              </a:buClr>
              <a:buSzPct val="100000"/>
              <a:buFont typeface="Montserrat"/>
              <a:buChar char="○"/>
              <a:defRPr sz="2400">
                <a:solidFill>
                  <a:srgbClr val="666666"/>
                </a:solidFill>
                <a:latin typeface="Montserrat"/>
                <a:ea typeface="Montserrat"/>
                <a:cs typeface="Montserrat"/>
                <a:sym typeface="Montserrat"/>
              </a:defRPr>
            </a:lvl5pPr>
            <a:lvl6pPr>
              <a:buClr>
                <a:srgbClr val="666666"/>
              </a:buClr>
              <a:buSzPct val="100000"/>
              <a:buFont typeface="Montserrat"/>
              <a:buChar char="■"/>
              <a:defRPr sz="2400">
                <a:solidFill>
                  <a:srgbClr val="666666"/>
                </a:solidFill>
                <a:latin typeface="Montserrat"/>
                <a:ea typeface="Montserrat"/>
                <a:cs typeface="Montserrat"/>
                <a:sym typeface="Montserrat"/>
              </a:defRPr>
            </a:lvl6pPr>
            <a:lvl7pPr>
              <a:buClr>
                <a:srgbClr val="666666"/>
              </a:buClr>
              <a:buSzPct val="100000"/>
              <a:buFont typeface="Montserrat"/>
              <a:buChar char="●"/>
              <a:defRPr sz="2400">
                <a:solidFill>
                  <a:srgbClr val="666666"/>
                </a:solidFill>
                <a:latin typeface="Montserrat"/>
                <a:ea typeface="Montserrat"/>
                <a:cs typeface="Montserrat"/>
                <a:sym typeface="Montserrat"/>
              </a:defRPr>
            </a:lvl7pPr>
            <a:lvl8pPr>
              <a:buClr>
                <a:srgbClr val="666666"/>
              </a:buClr>
              <a:buSzPct val="100000"/>
              <a:buFont typeface="Montserrat"/>
              <a:buChar char="○"/>
              <a:defRPr sz="2400">
                <a:solidFill>
                  <a:srgbClr val="666666"/>
                </a:solidFill>
                <a:latin typeface="Montserrat"/>
                <a:ea typeface="Montserrat"/>
                <a:cs typeface="Montserrat"/>
                <a:sym typeface="Montserrat"/>
              </a:defRPr>
            </a:lvl8pPr>
            <a:lvl9pPr>
              <a:buClr>
                <a:srgbClr val="666666"/>
              </a:buClr>
              <a:buSzPct val="100000"/>
              <a:buFont typeface="Montserrat"/>
              <a:buChar char="■"/>
              <a:defRPr sz="2400">
                <a:solidFill>
                  <a:srgbClr val="666666"/>
                </a:solidFill>
                <a:latin typeface="Montserrat"/>
                <a:ea typeface="Montserrat"/>
                <a:cs typeface="Montserrat"/>
                <a:sym typeface="Montserrat"/>
              </a:defRPr>
            </a:lvl9pPr>
          </a:lstStyle>
          <a:p>
            <a:pPr marL="214313" indent="-214313">
              <a:buFont typeface="Arial" panose="020B0604020202020204" pitchFamily="34" charset="0"/>
              <a:buChar char="•"/>
            </a:pPr>
            <a:r>
              <a:rPr lang="es-ES_tradnl" sz="1200" dirty="0">
                <a:solidFill>
                  <a:schemeClr val="tx1"/>
                </a:solidFill>
                <a:latin typeface="+mn-lt"/>
              </a:rPr>
              <a:t>Redes para el Desarrollo y la Colaboración</a:t>
            </a:r>
          </a:p>
          <a:p>
            <a:pPr marL="214313" indent="-214313">
              <a:buFont typeface="Arial" panose="020B0604020202020204" pitchFamily="34" charset="0"/>
              <a:buChar char="•"/>
            </a:pPr>
            <a:r>
              <a:rPr lang="es-ES_tradnl" sz="1200" dirty="0">
                <a:solidFill>
                  <a:schemeClr val="tx1"/>
                </a:solidFill>
                <a:latin typeface="+mn-lt"/>
              </a:rPr>
              <a:t>Eventos de alto impacto para crear conocimiento</a:t>
            </a:r>
          </a:p>
          <a:p>
            <a:pPr marL="214313" indent="-214313">
              <a:buFont typeface="Arial" panose="020B0604020202020204" pitchFamily="34" charset="0"/>
              <a:buChar char="•"/>
            </a:pPr>
            <a:r>
              <a:rPr lang="es-ES_tradnl" sz="1200" dirty="0">
                <a:solidFill>
                  <a:schemeClr val="tx1"/>
                </a:solidFill>
                <a:latin typeface="+mn-lt"/>
              </a:rPr>
              <a:t>Participación del sector public en todos los ámbitos de gobierno</a:t>
            </a:r>
            <a:endParaRPr lang="en-US" sz="1200" dirty="0">
              <a:latin typeface="+mn-lt"/>
            </a:endParaRPr>
          </a:p>
          <a:p>
            <a:pPr algn="r"/>
            <a:endParaRPr lang="en-US" sz="1200" b="1" dirty="0">
              <a:solidFill>
                <a:schemeClr val="tx1"/>
              </a:solidFill>
              <a:latin typeface="+mn-lt"/>
            </a:endParaRPr>
          </a:p>
          <a:p>
            <a:pPr algn="r"/>
            <a:endParaRPr lang="en-US" sz="825" b="1" dirty="0">
              <a:solidFill>
                <a:schemeClr val="tx1"/>
              </a:solidFill>
              <a:latin typeface="+mn-lt"/>
            </a:endParaRPr>
          </a:p>
        </p:txBody>
      </p:sp>
    </p:spTree>
    <p:extLst>
      <p:ext uri="{BB962C8B-B14F-4D97-AF65-F5344CB8AC3E}">
        <p14:creationId xmlns:p14="http://schemas.microsoft.com/office/powerpoint/2010/main" val="25123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
          <p:cNvSpPr txBox="1">
            <a:spLocks/>
          </p:cNvSpPr>
          <p:nvPr/>
        </p:nvSpPr>
        <p:spPr>
          <a:xfrm>
            <a:off x="628650" y="557188"/>
            <a:ext cx="7886700" cy="1133499"/>
          </a:xfrm>
          <a:prstGeom prst="rect">
            <a:avLst/>
          </a:prstGeom>
        </p:spPr>
        <p:txBody>
          <a:bodyPr vert="horz" lIns="91440" tIns="45720" rIns="91440" bIns="45720" rtlCol="0" anchor="ctr">
            <a:normAutofit/>
          </a:bodyPr>
          <a:lstStyle>
            <a:lvl1pPr>
              <a:defRPr>
                <a:latin typeface="+mj-lt"/>
                <a:ea typeface="+mj-ea"/>
                <a:cs typeface="+mj-cs"/>
              </a:defRPr>
            </a:lvl1pPr>
          </a:lstStyle>
          <a:p>
            <a:pPr marL="9525" algn="ctr">
              <a:lnSpc>
                <a:spcPct val="90000"/>
              </a:lnSpc>
              <a:spcBef>
                <a:spcPct val="0"/>
              </a:spcBef>
              <a:spcAft>
                <a:spcPts val="600"/>
              </a:spcAft>
            </a:pPr>
            <a:r>
              <a:rPr lang="en-US" sz="4500" kern="1200" spc="-4">
                <a:solidFill>
                  <a:schemeClr val="tx1"/>
                </a:solidFill>
                <a:latin typeface="+mj-lt"/>
                <a:ea typeface="+mj-ea"/>
                <a:cs typeface="+mj-cs"/>
              </a:rPr>
              <a:t>Nuestro Modelo de Abordaje</a:t>
            </a:r>
            <a:endParaRPr lang="en-US" sz="4500" kern="1200">
              <a:solidFill>
                <a:schemeClr val="tx1"/>
              </a:solidFill>
              <a:latin typeface="+mj-lt"/>
              <a:ea typeface="+mj-ea"/>
              <a:cs typeface="+mj-cs"/>
            </a:endParaRPr>
          </a:p>
        </p:txBody>
      </p:sp>
      <p:graphicFrame>
        <p:nvGraphicFramePr>
          <p:cNvPr id="2" name="Diagrama 1">
            <a:extLst>
              <a:ext uri="{FF2B5EF4-FFF2-40B4-BE49-F238E27FC236}">
                <a16:creationId xmlns:a16="http://schemas.microsoft.com/office/drawing/2014/main" id="{1E790449-3D7D-4140-A498-6848E3C783F3}"/>
              </a:ext>
            </a:extLst>
          </p:cNvPr>
          <p:cNvGraphicFramePr/>
          <p:nvPr>
            <p:extLst>
              <p:ext uri="{D42A27DB-BD31-4B8C-83A1-F6EECF244321}">
                <p14:modId xmlns:p14="http://schemas.microsoft.com/office/powerpoint/2010/main" val="304225894"/>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9601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a:spLocks/>
          </p:cNvSpPr>
          <p:nvPr/>
        </p:nvSpPr>
        <p:spPr>
          <a:xfrm>
            <a:off x="0" y="342133"/>
            <a:ext cx="6783229" cy="378469"/>
          </a:xfrm>
          <a:prstGeom prst="rect">
            <a:avLst/>
          </a:prstGeom>
        </p:spPr>
        <p:txBody>
          <a:bodyPr vert="horz" wrap="square" lIns="0" tIns="9049" rIns="0" bIns="0" rtlCol="0">
            <a:spAutoFit/>
          </a:bodyPr>
          <a:lstStyle>
            <a:lvl1pPr>
              <a:defRPr>
                <a:latin typeface="+mj-lt"/>
                <a:ea typeface="+mj-ea"/>
                <a:cs typeface="+mj-cs"/>
              </a:defRPr>
            </a:lvl1pPr>
          </a:lstStyle>
          <a:p>
            <a:pPr marL="9525" algn="r">
              <a:spcBef>
                <a:spcPts val="71"/>
              </a:spcBef>
            </a:pPr>
            <a:r>
              <a:rPr lang="en-US" sz="2400" kern="0" spc="-4" dirty="0" err="1">
                <a:solidFill>
                  <a:sysClr val="windowText" lastClr="000000"/>
                </a:solidFill>
                <a:latin typeface="+mn-lt"/>
                <a:cs typeface="Microsoft Tai Le"/>
              </a:rPr>
              <a:t>Construyendo</a:t>
            </a:r>
            <a:r>
              <a:rPr lang="en-US" sz="2400" kern="0" spc="-4" dirty="0">
                <a:solidFill>
                  <a:sysClr val="windowText" lastClr="000000"/>
                </a:solidFill>
                <a:latin typeface="+mn-lt"/>
                <a:cs typeface="Microsoft Tai Le"/>
              </a:rPr>
              <a:t> </a:t>
            </a:r>
            <a:r>
              <a:rPr lang="en-US" sz="2400" kern="0" spc="-4" dirty="0" err="1">
                <a:solidFill>
                  <a:sysClr val="windowText" lastClr="000000"/>
                </a:solidFill>
                <a:latin typeface="+mn-lt"/>
                <a:cs typeface="Microsoft Tai Le"/>
              </a:rPr>
              <a:t>Conocimiento</a:t>
            </a:r>
            <a:r>
              <a:rPr lang="en-US" sz="2400" kern="0" spc="-4" dirty="0">
                <a:solidFill>
                  <a:sysClr val="windowText" lastClr="000000"/>
                </a:solidFill>
                <a:latin typeface="+mn-lt"/>
                <a:cs typeface="Microsoft Tai Le"/>
              </a:rPr>
              <a:t> e </a:t>
            </a:r>
            <a:r>
              <a:rPr lang="en-US" sz="2400" kern="0" spc="-4" dirty="0" err="1">
                <a:solidFill>
                  <a:sysClr val="windowText" lastClr="000000"/>
                </a:solidFill>
                <a:latin typeface="+mn-lt"/>
                <a:cs typeface="Microsoft Tai Le"/>
              </a:rPr>
              <a:t>Información</a:t>
            </a:r>
            <a:r>
              <a:rPr lang="en-US" sz="2400" kern="0" spc="-4" dirty="0">
                <a:solidFill>
                  <a:sysClr val="windowText" lastClr="000000"/>
                </a:solidFill>
                <a:latin typeface="+mn-lt"/>
                <a:cs typeface="Microsoft Tai Le"/>
              </a:rPr>
              <a:t> </a:t>
            </a:r>
            <a:r>
              <a:rPr lang="en-US" sz="2400" kern="0" spc="-4" dirty="0" err="1">
                <a:solidFill>
                  <a:sysClr val="windowText" lastClr="000000"/>
                </a:solidFill>
                <a:latin typeface="+mn-lt"/>
                <a:cs typeface="Microsoft Tai Le"/>
              </a:rPr>
              <a:t>Pública</a:t>
            </a:r>
            <a:endParaRPr lang="en-US" kern="0" dirty="0">
              <a:solidFill>
                <a:sysClr val="windowText" lastClr="000000"/>
              </a:solidFill>
              <a:latin typeface="+mn-lt"/>
              <a:cs typeface="Microsoft Tai Le"/>
            </a:endParaRPr>
          </a:p>
        </p:txBody>
      </p:sp>
      <p:pic>
        <p:nvPicPr>
          <p:cNvPr id="6" name="Picture 5"/>
          <p:cNvPicPr>
            <a:picLocks noChangeAspect="1"/>
          </p:cNvPicPr>
          <p:nvPr/>
        </p:nvPicPr>
        <p:blipFill>
          <a:blip r:embed="rId3"/>
          <a:stretch>
            <a:fillRect/>
          </a:stretch>
        </p:blipFill>
        <p:spPr>
          <a:xfrm>
            <a:off x="228600" y="971930"/>
            <a:ext cx="1726915" cy="2685670"/>
          </a:xfrm>
          <a:prstGeom prst="rect">
            <a:avLst/>
          </a:prstGeom>
          <a:scene3d>
            <a:camera prst="orthographicFront"/>
            <a:lightRig rig="threePt" dir="t"/>
          </a:scene3d>
          <a:sp3d>
            <a:bevelT w="165100" prst="coolSlant"/>
            <a:bevelB w="165100" prst="coolSlant"/>
          </a:sp3d>
        </p:spPr>
      </p:pic>
      <p:pic>
        <p:nvPicPr>
          <p:cNvPr id="7" name="Picture 6"/>
          <p:cNvPicPr>
            <a:picLocks noChangeAspect="1"/>
          </p:cNvPicPr>
          <p:nvPr/>
        </p:nvPicPr>
        <p:blipFill>
          <a:blip r:embed="rId4"/>
          <a:stretch>
            <a:fillRect/>
          </a:stretch>
        </p:blipFill>
        <p:spPr>
          <a:xfrm>
            <a:off x="2574082" y="982262"/>
            <a:ext cx="1726915" cy="2691447"/>
          </a:xfrm>
          <a:prstGeom prst="rect">
            <a:avLst/>
          </a:prstGeom>
          <a:scene3d>
            <a:camera prst="orthographicFront"/>
            <a:lightRig rig="threePt" dir="t"/>
          </a:scene3d>
          <a:sp3d>
            <a:bevelT/>
          </a:sp3d>
        </p:spPr>
      </p:pic>
      <p:pic>
        <p:nvPicPr>
          <p:cNvPr id="8" name="Picture 7"/>
          <p:cNvPicPr>
            <a:picLocks noChangeAspect="1"/>
          </p:cNvPicPr>
          <p:nvPr/>
        </p:nvPicPr>
        <p:blipFill>
          <a:blip r:embed="rId5"/>
          <a:stretch>
            <a:fillRect/>
          </a:stretch>
        </p:blipFill>
        <p:spPr>
          <a:xfrm>
            <a:off x="4876800" y="966764"/>
            <a:ext cx="2015204" cy="2677921"/>
          </a:xfrm>
          <a:prstGeom prst="rect">
            <a:avLst/>
          </a:prstGeom>
          <a:scene3d>
            <a:camera prst="orthographicFront"/>
            <a:lightRig rig="threePt" dir="t"/>
          </a:scene3d>
          <a:sp3d>
            <a:bevelT/>
          </a:sp3d>
        </p:spPr>
      </p:pic>
      <p:cxnSp>
        <p:nvCxnSpPr>
          <p:cNvPr id="9" name="Conector recto 8">
            <a:extLst>
              <a:ext uri="{FF2B5EF4-FFF2-40B4-BE49-F238E27FC236}">
                <a16:creationId xmlns:a16="http://schemas.microsoft.com/office/drawing/2014/main" id="{6AB8C8E8-E966-5F4C-85A8-022E5429EF44}"/>
              </a:ext>
            </a:extLst>
          </p:cNvPr>
          <p:cNvCxnSpPr/>
          <p:nvPr/>
        </p:nvCxnSpPr>
        <p:spPr>
          <a:xfrm>
            <a:off x="2209800" y="982262"/>
            <a:ext cx="0" cy="5494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5BFB8578-5C2E-EF44-9A3D-1FFDD3E6A7B9}"/>
              </a:ext>
            </a:extLst>
          </p:cNvPr>
          <p:cNvCxnSpPr/>
          <p:nvPr/>
        </p:nvCxnSpPr>
        <p:spPr>
          <a:xfrm>
            <a:off x="4648200" y="990600"/>
            <a:ext cx="0" cy="5494738"/>
          </a:xfrm>
          <a:prstGeom prst="line">
            <a:avLst/>
          </a:prstGeom>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E9B6DC99-FA1F-204E-9706-2A66DFECE307}"/>
              </a:ext>
            </a:extLst>
          </p:cNvPr>
          <p:cNvSpPr txBox="1"/>
          <p:nvPr/>
        </p:nvSpPr>
        <p:spPr>
          <a:xfrm>
            <a:off x="228600" y="4191000"/>
            <a:ext cx="1726915" cy="2031325"/>
          </a:xfrm>
          <a:prstGeom prst="rect">
            <a:avLst/>
          </a:prstGeom>
          <a:noFill/>
        </p:spPr>
        <p:txBody>
          <a:bodyPr wrap="square" rtlCol="0">
            <a:spAutoFit/>
          </a:bodyPr>
          <a:lstStyle/>
          <a:p>
            <a:pPr algn="ctr"/>
            <a:r>
              <a:rPr lang="es-US" dirty="0">
                <a:solidFill>
                  <a:schemeClr val="accent1">
                    <a:lumMod val="50000"/>
                  </a:schemeClr>
                </a:solidFill>
              </a:rPr>
              <a:t>Apyando el ecosistema emprendedor de Belize. Fortaleciendo su gobierno y empresas</a:t>
            </a:r>
          </a:p>
        </p:txBody>
      </p:sp>
      <p:sp>
        <p:nvSpPr>
          <p:cNvPr id="12" name="CuadroTexto 11">
            <a:extLst>
              <a:ext uri="{FF2B5EF4-FFF2-40B4-BE49-F238E27FC236}">
                <a16:creationId xmlns:a16="http://schemas.microsoft.com/office/drawing/2014/main" id="{734AC699-3F20-C24C-915F-7382EE692543}"/>
              </a:ext>
            </a:extLst>
          </p:cNvPr>
          <p:cNvSpPr txBox="1"/>
          <p:nvPr/>
        </p:nvSpPr>
        <p:spPr>
          <a:xfrm>
            <a:off x="2666999" y="4201886"/>
            <a:ext cx="1726915" cy="1754326"/>
          </a:xfrm>
          <a:prstGeom prst="rect">
            <a:avLst/>
          </a:prstGeom>
          <a:noFill/>
        </p:spPr>
        <p:txBody>
          <a:bodyPr wrap="square" rtlCol="0">
            <a:spAutoFit/>
          </a:bodyPr>
          <a:lstStyle/>
          <a:p>
            <a:pPr algn="ctr"/>
            <a:r>
              <a:rPr lang="es-US" dirty="0">
                <a:solidFill>
                  <a:schemeClr val="accent1">
                    <a:lumMod val="50000"/>
                  </a:schemeClr>
                </a:solidFill>
              </a:rPr>
              <a:t>Mejorando las capacidades de servicio a poblaciones vulnerables en Costa Rica</a:t>
            </a:r>
          </a:p>
        </p:txBody>
      </p:sp>
      <p:sp>
        <p:nvSpPr>
          <p:cNvPr id="13" name="CuadroTexto 12">
            <a:extLst>
              <a:ext uri="{FF2B5EF4-FFF2-40B4-BE49-F238E27FC236}">
                <a16:creationId xmlns:a16="http://schemas.microsoft.com/office/drawing/2014/main" id="{68031FAB-12DC-BC4B-9C7B-03CB51BF4EA7}"/>
              </a:ext>
            </a:extLst>
          </p:cNvPr>
          <p:cNvSpPr txBox="1"/>
          <p:nvPr/>
        </p:nvSpPr>
        <p:spPr>
          <a:xfrm>
            <a:off x="5020944" y="4220029"/>
            <a:ext cx="1726915" cy="2031325"/>
          </a:xfrm>
          <a:prstGeom prst="rect">
            <a:avLst/>
          </a:prstGeom>
          <a:noFill/>
        </p:spPr>
        <p:txBody>
          <a:bodyPr wrap="square" rtlCol="0">
            <a:spAutoFit/>
          </a:bodyPr>
          <a:lstStyle/>
          <a:p>
            <a:pPr algn="ctr"/>
            <a:r>
              <a:rPr lang="es-US" dirty="0">
                <a:solidFill>
                  <a:schemeClr val="accent1">
                    <a:lumMod val="50000"/>
                  </a:schemeClr>
                </a:solidFill>
              </a:rPr>
              <a:t>Brindando apoyo y conocimiento sobre el aporte de la Sociedad Civil a la transparencia</a:t>
            </a:r>
          </a:p>
        </p:txBody>
      </p:sp>
    </p:spTree>
    <p:extLst>
      <p:ext uri="{BB962C8B-B14F-4D97-AF65-F5344CB8AC3E}">
        <p14:creationId xmlns:p14="http://schemas.microsoft.com/office/powerpoint/2010/main" val="2467232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B85B3D8-1E85-4E55-9F6B-4DB25925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2E24027-822B-42B7-978D-94B6C582FC65}"/>
              </a:ext>
            </a:extLst>
          </p:cNvPr>
          <p:cNvSpPr txBox="1"/>
          <p:nvPr/>
        </p:nvSpPr>
        <p:spPr>
          <a:xfrm>
            <a:off x="783771" y="1482631"/>
            <a:ext cx="2919549" cy="419971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nSpc>
                <a:spcPct val="90000"/>
              </a:lnSpc>
              <a:spcBef>
                <a:spcPct val="0"/>
              </a:spcBef>
              <a:spcAft>
                <a:spcPts val="600"/>
              </a:spcAft>
            </a:pPr>
            <a:r>
              <a:rPr lang="en-US" sz="3600" b="1" kern="1200">
                <a:solidFill>
                  <a:schemeClr val="tx1"/>
                </a:solidFill>
                <a:latin typeface="+mj-lt"/>
                <a:ea typeface="+mj-ea"/>
                <a:cs typeface="+mj-cs"/>
              </a:rPr>
              <a:t>Todos nuestros programas y proyectos están alineados con los Objetivos de Desarrollo Sostenible</a:t>
            </a:r>
          </a:p>
        </p:txBody>
      </p:sp>
      <p:grpSp>
        <p:nvGrpSpPr>
          <p:cNvPr id="17" name="Group 1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54317"/>
            <a:ext cx="548639" cy="673460"/>
            <a:chOff x="3940602" y="308034"/>
            <a:chExt cx="2116791" cy="3428999"/>
          </a:xfrm>
          <a:solidFill>
            <a:schemeClr val="accent4"/>
          </a:solidFill>
        </p:grpSpPr>
        <p:sp>
          <p:nvSpPr>
            <p:cNvPr id="18" name="Rectangle 1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982976"/>
            <a:ext cx="4507025"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3E38D9A-8810-434F-8E59-51EF861BCDAA}"/>
              </a:ext>
            </a:extLst>
          </p:cNvPr>
          <p:cNvGrpSpPr/>
          <p:nvPr/>
        </p:nvGrpSpPr>
        <p:grpSpPr>
          <a:xfrm>
            <a:off x="4477631" y="1412456"/>
            <a:ext cx="4088636" cy="4344825"/>
            <a:chOff x="3669317" y="592892"/>
            <a:chExt cx="5273448" cy="5603876"/>
          </a:xfrm>
        </p:grpSpPr>
        <p:pic>
          <p:nvPicPr>
            <p:cNvPr id="2" name="Picture 2" descr="A picture containing drawing&#10;&#10;Description generated with very high confidence">
              <a:extLst>
                <a:ext uri="{FF2B5EF4-FFF2-40B4-BE49-F238E27FC236}">
                  <a16:creationId xmlns:a16="http://schemas.microsoft.com/office/drawing/2014/main" id="{B9B019DC-B0CD-40C9-9899-E3C7D4FBDBAF}"/>
                </a:ext>
              </a:extLst>
            </p:cNvPr>
            <p:cNvPicPr>
              <a:picLocks noChangeAspect="1"/>
            </p:cNvPicPr>
            <p:nvPr/>
          </p:nvPicPr>
          <p:blipFill>
            <a:blip r:embed="rId2"/>
            <a:stretch>
              <a:fillRect/>
            </a:stretch>
          </p:blipFill>
          <p:spPr>
            <a:xfrm>
              <a:off x="3669317" y="2609319"/>
              <a:ext cx="1726748" cy="1687740"/>
            </a:xfrm>
            <a:prstGeom prst="rect">
              <a:avLst/>
            </a:prstGeom>
          </p:spPr>
        </p:pic>
        <p:pic>
          <p:nvPicPr>
            <p:cNvPr id="3" name="Picture 3" descr="A picture containing drawing&#10;&#10;Description generated with very high confidence">
              <a:extLst>
                <a:ext uri="{FF2B5EF4-FFF2-40B4-BE49-F238E27FC236}">
                  <a16:creationId xmlns:a16="http://schemas.microsoft.com/office/drawing/2014/main" id="{A8BDB4ED-D358-4563-9864-1EC5A3682A18}"/>
                </a:ext>
              </a:extLst>
            </p:cNvPr>
            <p:cNvPicPr>
              <a:picLocks noChangeAspect="1"/>
            </p:cNvPicPr>
            <p:nvPr/>
          </p:nvPicPr>
          <p:blipFill>
            <a:blip r:embed="rId3"/>
            <a:stretch>
              <a:fillRect/>
            </a:stretch>
          </p:blipFill>
          <p:spPr>
            <a:xfrm>
              <a:off x="7240663" y="2602140"/>
              <a:ext cx="1702102" cy="1708149"/>
            </a:xfrm>
            <a:prstGeom prst="rect">
              <a:avLst/>
            </a:prstGeom>
          </p:spPr>
        </p:pic>
        <p:pic>
          <p:nvPicPr>
            <p:cNvPr id="4" name="Picture 4" descr="A picture containing drawing&#10;&#10;Description generated with very high confidence">
              <a:extLst>
                <a:ext uri="{FF2B5EF4-FFF2-40B4-BE49-F238E27FC236}">
                  <a16:creationId xmlns:a16="http://schemas.microsoft.com/office/drawing/2014/main" id="{F1243817-5350-455A-A174-76D4EC69C98B}"/>
                </a:ext>
              </a:extLst>
            </p:cNvPr>
            <p:cNvPicPr>
              <a:picLocks noChangeAspect="1"/>
            </p:cNvPicPr>
            <p:nvPr/>
          </p:nvPicPr>
          <p:blipFill>
            <a:blip r:embed="rId4"/>
            <a:stretch>
              <a:fillRect/>
            </a:stretch>
          </p:blipFill>
          <p:spPr>
            <a:xfrm>
              <a:off x="4580844" y="595463"/>
              <a:ext cx="1724025" cy="1724025"/>
            </a:xfrm>
            <a:prstGeom prst="rect">
              <a:avLst/>
            </a:prstGeom>
          </p:spPr>
        </p:pic>
        <p:pic>
          <p:nvPicPr>
            <p:cNvPr id="5" name="Picture 5" descr="A picture containing drawing&#10;&#10;Description generated with very high confidence">
              <a:extLst>
                <a:ext uri="{FF2B5EF4-FFF2-40B4-BE49-F238E27FC236}">
                  <a16:creationId xmlns:a16="http://schemas.microsoft.com/office/drawing/2014/main" id="{1BCB9523-252B-41F6-8313-5A6FEE34A277}"/>
                </a:ext>
              </a:extLst>
            </p:cNvPr>
            <p:cNvPicPr>
              <a:picLocks noChangeAspect="1"/>
            </p:cNvPicPr>
            <p:nvPr/>
          </p:nvPicPr>
          <p:blipFill>
            <a:blip r:embed="rId5"/>
            <a:stretch>
              <a:fillRect/>
            </a:stretch>
          </p:blipFill>
          <p:spPr>
            <a:xfrm>
              <a:off x="5479899" y="2608566"/>
              <a:ext cx="1667630" cy="1695298"/>
            </a:xfrm>
            <a:prstGeom prst="rect">
              <a:avLst/>
            </a:prstGeom>
          </p:spPr>
        </p:pic>
        <p:pic>
          <p:nvPicPr>
            <p:cNvPr id="6" name="Picture 6" descr="A drawing of a person&#10;&#10;Description generated with high confidence">
              <a:extLst>
                <a:ext uri="{FF2B5EF4-FFF2-40B4-BE49-F238E27FC236}">
                  <a16:creationId xmlns:a16="http://schemas.microsoft.com/office/drawing/2014/main" id="{C4F120F7-35DC-45C5-B928-5B525B2C2747}"/>
                </a:ext>
              </a:extLst>
            </p:cNvPr>
            <p:cNvPicPr>
              <a:picLocks noChangeAspect="1"/>
            </p:cNvPicPr>
            <p:nvPr/>
          </p:nvPicPr>
          <p:blipFill>
            <a:blip r:embed="rId6"/>
            <a:stretch>
              <a:fillRect/>
            </a:stretch>
          </p:blipFill>
          <p:spPr>
            <a:xfrm>
              <a:off x="6537703" y="592892"/>
              <a:ext cx="1711022" cy="1729164"/>
            </a:xfrm>
            <a:prstGeom prst="rect">
              <a:avLst/>
            </a:prstGeom>
          </p:spPr>
        </p:pic>
        <p:pic>
          <p:nvPicPr>
            <p:cNvPr id="7" name="Picture 7" descr="A close up of a sign&#10;&#10;Description generated with very high confidence">
              <a:extLst>
                <a:ext uri="{FF2B5EF4-FFF2-40B4-BE49-F238E27FC236}">
                  <a16:creationId xmlns:a16="http://schemas.microsoft.com/office/drawing/2014/main" id="{A70E4771-537D-4C8D-96B5-FEDA8DD0D7AC}"/>
                </a:ext>
              </a:extLst>
            </p:cNvPr>
            <p:cNvPicPr>
              <a:picLocks noChangeAspect="1"/>
            </p:cNvPicPr>
            <p:nvPr/>
          </p:nvPicPr>
          <p:blipFill>
            <a:blip r:embed="rId7"/>
            <a:stretch>
              <a:fillRect/>
            </a:stretch>
          </p:blipFill>
          <p:spPr>
            <a:xfrm>
              <a:off x="4560661" y="4513565"/>
              <a:ext cx="1667631" cy="1683203"/>
            </a:xfrm>
            <a:prstGeom prst="rect">
              <a:avLst/>
            </a:prstGeom>
          </p:spPr>
        </p:pic>
        <p:pic>
          <p:nvPicPr>
            <p:cNvPr id="8" name="Picture 8" descr="A close up of a sign&#10;&#10;Description generated with high confidence">
              <a:extLst>
                <a:ext uri="{FF2B5EF4-FFF2-40B4-BE49-F238E27FC236}">
                  <a16:creationId xmlns:a16="http://schemas.microsoft.com/office/drawing/2014/main" id="{F6FB8AF6-B5F7-499F-A804-4582FD1102B5}"/>
                </a:ext>
              </a:extLst>
            </p:cNvPr>
            <p:cNvPicPr>
              <a:picLocks noChangeAspect="1"/>
            </p:cNvPicPr>
            <p:nvPr/>
          </p:nvPicPr>
          <p:blipFill>
            <a:blip r:embed="rId8"/>
            <a:stretch>
              <a:fillRect/>
            </a:stretch>
          </p:blipFill>
          <p:spPr>
            <a:xfrm>
              <a:off x="6539140" y="4513187"/>
              <a:ext cx="1659769" cy="1677911"/>
            </a:xfrm>
            <a:prstGeom prst="rect">
              <a:avLst/>
            </a:prstGeom>
          </p:spPr>
        </p:pic>
      </p:grpSp>
    </p:spTree>
    <p:extLst>
      <p:ext uri="{BB962C8B-B14F-4D97-AF65-F5344CB8AC3E}">
        <p14:creationId xmlns:p14="http://schemas.microsoft.com/office/powerpoint/2010/main" val="89887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5234761" y="2150362"/>
            <a:ext cx="5860051" cy="1559357"/>
            <a:chOff x="6081624" y="1998368"/>
            <a:chExt cx="5613457" cy="782175"/>
          </a:xfrm>
          <a:solidFill>
            <a:schemeClr val="accent4"/>
          </a:solidFill>
        </p:grpSpPr>
        <p:sp>
          <p:nvSpPr>
            <p:cNvPr id="10" name="Rectangle 9">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466344"/>
            <a:ext cx="8333796"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2" descr="Imagen que contiene foto, hombre, mujer, computadora&#10;&#10;Descripción generada con confianza muy alta">
            <a:extLst>
              <a:ext uri="{FF2B5EF4-FFF2-40B4-BE49-F238E27FC236}">
                <a16:creationId xmlns:a16="http://schemas.microsoft.com/office/drawing/2014/main" id="{3F02294D-1A0D-4682-8849-D578ADFACBB2}"/>
              </a:ext>
            </a:extLst>
          </p:cNvPr>
          <p:cNvPicPr>
            <a:picLocks noChangeAspect="1"/>
          </p:cNvPicPr>
          <p:nvPr/>
        </p:nvPicPr>
        <p:blipFill rotWithShape="1">
          <a:blip r:embed="rId2"/>
          <a:srcRect t="4503" r="-1" b="4502"/>
          <a:stretch/>
        </p:blipFill>
        <p:spPr>
          <a:xfrm>
            <a:off x="628650" y="704765"/>
            <a:ext cx="7971282" cy="5440003"/>
          </a:xfrm>
          <a:prstGeom prst="rect">
            <a:avLst/>
          </a:prstGeom>
        </p:spPr>
      </p:pic>
      <p:sp>
        <p:nvSpPr>
          <p:cNvPr id="4" name="Rounded Rectangle 3">
            <a:extLst>
              <a:ext uri="{FF2B5EF4-FFF2-40B4-BE49-F238E27FC236}">
                <a16:creationId xmlns:a16="http://schemas.microsoft.com/office/drawing/2014/main" id="{B2437848-E9A7-5D4F-BEE5-6F3555F17B0F}"/>
              </a:ext>
            </a:extLst>
          </p:cNvPr>
          <p:cNvSpPr/>
          <p:nvPr/>
        </p:nvSpPr>
        <p:spPr>
          <a:xfrm>
            <a:off x="1143000" y="1066800"/>
            <a:ext cx="2438400" cy="4793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2096FE-9B10-CA49-A938-A9CFE9ED75FF}"/>
              </a:ext>
            </a:extLst>
          </p:cNvPr>
          <p:cNvSpPr/>
          <p:nvPr/>
        </p:nvSpPr>
        <p:spPr>
          <a:xfrm>
            <a:off x="1295400" y="1092200"/>
            <a:ext cx="2133600" cy="4524315"/>
          </a:xfrm>
          <a:prstGeom prst="rect">
            <a:avLst/>
          </a:prstGeom>
        </p:spPr>
        <p:txBody>
          <a:bodyPr wrap="square">
            <a:spAutoFit/>
          </a:bodyPr>
          <a:lstStyle/>
          <a:p>
            <a:pPr lvl="0"/>
            <a:r>
              <a:rPr lang="es-ES_tradnl" sz="2400" b="1" dirty="0">
                <a:solidFill>
                  <a:schemeClr val="bg1"/>
                </a:solidFill>
              </a:rPr>
              <a:t>Nuestra Misión es promover la inclusión social y económica de poblaciones vulnerables en las Américas y el Caribe mediante alianzas público - privadas.</a:t>
            </a:r>
          </a:p>
        </p:txBody>
      </p:sp>
    </p:spTree>
    <p:extLst>
      <p:ext uri="{BB962C8B-B14F-4D97-AF65-F5344CB8AC3E}">
        <p14:creationId xmlns:p14="http://schemas.microsoft.com/office/powerpoint/2010/main" val="235428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hlinkClick r:id="rId2"/>
            <a:extLst>
              <a:ext uri="{FF2B5EF4-FFF2-40B4-BE49-F238E27FC236}">
                <a16:creationId xmlns:a16="http://schemas.microsoft.com/office/drawing/2014/main" id="{1676CF7D-339E-AE46-8B71-010C05628388}"/>
              </a:ext>
            </a:extLst>
          </p:cNvPr>
          <p:cNvPicPr>
            <a:picLocks noChangeAspect="1"/>
          </p:cNvPicPr>
          <p:nvPr/>
        </p:nvPicPr>
        <p:blipFill rotWithShape="1">
          <a:blip r:embed="rId3"/>
          <a:srcRect t="6424"/>
          <a:stretch/>
        </p:blipFill>
        <p:spPr>
          <a:xfrm>
            <a:off x="76200" y="852623"/>
            <a:ext cx="7239000" cy="2636203"/>
          </a:xfrm>
          <a:prstGeom prst="rect">
            <a:avLst/>
          </a:prstGeom>
        </p:spPr>
      </p:pic>
      <p:sp>
        <p:nvSpPr>
          <p:cNvPr id="3" name="TextBox 2"/>
          <p:cNvSpPr txBox="1"/>
          <p:nvPr/>
        </p:nvSpPr>
        <p:spPr>
          <a:xfrm>
            <a:off x="3048000" y="228600"/>
            <a:ext cx="3815019" cy="461665"/>
          </a:xfrm>
          <a:prstGeom prst="rect">
            <a:avLst/>
          </a:prstGeom>
          <a:noFill/>
        </p:spPr>
        <p:txBody>
          <a:bodyPr wrap="none" rtlCol="0">
            <a:spAutoFit/>
          </a:bodyPr>
          <a:lstStyle/>
          <a:p>
            <a:r>
              <a:rPr lang="es-US" sz="2400" dirty="0"/>
              <a:t>Comité Ejecutivo y Directorio</a:t>
            </a:r>
          </a:p>
        </p:txBody>
      </p:sp>
      <p:pic>
        <p:nvPicPr>
          <p:cNvPr id="4" name="Imagen 1">
            <a:hlinkClick r:id="rId2"/>
            <a:extLst>
              <a:ext uri="{FF2B5EF4-FFF2-40B4-BE49-F238E27FC236}">
                <a16:creationId xmlns:a16="http://schemas.microsoft.com/office/drawing/2014/main" id="{82063BE8-E8DB-D649-9C06-6D2810E753DC}"/>
              </a:ext>
            </a:extLst>
          </p:cNvPr>
          <p:cNvPicPr>
            <a:picLocks noChangeAspect="1"/>
          </p:cNvPicPr>
          <p:nvPr/>
        </p:nvPicPr>
        <p:blipFill rotWithShape="1">
          <a:blip r:embed="rId4"/>
          <a:srcRect b="4429"/>
          <a:stretch/>
        </p:blipFill>
        <p:spPr>
          <a:xfrm>
            <a:off x="76200" y="3488826"/>
            <a:ext cx="7239000" cy="3244437"/>
          </a:xfrm>
          <a:prstGeom prst="rect">
            <a:avLst/>
          </a:prstGeom>
        </p:spPr>
      </p:pic>
    </p:spTree>
    <p:extLst>
      <p:ext uri="{BB962C8B-B14F-4D97-AF65-F5344CB8AC3E}">
        <p14:creationId xmlns:p14="http://schemas.microsoft.com/office/powerpoint/2010/main" val="3514588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B8B10010-4971-4605-BA18-7E241E48AB83}"/>
              </a:ext>
            </a:extLst>
          </p:cNvPr>
          <p:cNvSpPr txBox="1"/>
          <p:nvPr/>
        </p:nvSpPr>
        <p:spPr>
          <a:xfrm>
            <a:off x="442170" y="856180"/>
            <a:ext cx="3420438" cy="112806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20000"/>
          </a:bodyPr>
          <a:lstStyle/>
          <a:p>
            <a:pPr>
              <a:lnSpc>
                <a:spcPct val="90000"/>
              </a:lnSpc>
              <a:spcBef>
                <a:spcPct val="0"/>
              </a:spcBef>
              <a:spcAft>
                <a:spcPts val="600"/>
              </a:spcAft>
            </a:pPr>
            <a:r>
              <a:rPr lang="en-US" sz="2400" b="1" dirty="0">
                <a:latin typeface="+mj-lt"/>
                <a:ea typeface="+mj-ea"/>
                <a:cs typeface="+mj-cs"/>
              </a:rPr>
              <a:t>68% del </a:t>
            </a:r>
            <a:r>
              <a:rPr lang="en-US" sz="2400" b="1" dirty="0" err="1">
                <a:latin typeface="+mj-lt"/>
                <a:ea typeface="+mj-ea"/>
                <a:cs typeface="+mj-cs"/>
              </a:rPr>
              <a:t>presupuesto</a:t>
            </a:r>
            <a:r>
              <a:rPr lang="en-US" sz="2400" b="1" dirty="0">
                <a:latin typeface="+mj-lt"/>
                <a:ea typeface="+mj-ea"/>
                <a:cs typeface="+mj-cs"/>
              </a:rPr>
              <a:t> del </a:t>
            </a:r>
            <a:r>
              <a:rPr lang="en-US" sz="2400" b="1" dirty="0" err="1">
                <a:latin typeface="+mj-lt"/>
                <a:ea typeface="+mj-ea"/>
                <a:cs typeface="+mj-cs"/>
              </a:rPr>
              <a:t>año</a:t>
            </a:r>
            <a:r>
              <a:rPr lang="en-US" sz="2400" b="1" dirty="0">
                <a:latin typeface="+mj-lt"/>
                <a:ea typeface="+mj-ea"/>
                <a:cs typeface="+mj-cs"/>
              </a:rPr>
              <a:t> 2019 </a:t>
            </a:r>
            <a:r>
              <a:rPr lang="en-US" sz="2400" b="1" dirty="0" err="1">
                <a:latin typeface="+mj-lt"/>
                <a:ea typeface="+mj-ea"/>
                <a:cs typeface="+mj-cs"/>
              </a:rPr>
              <a:t>provino</a:t>
            </a:r>
            <a:r>
              <a:rPr lang="en-US" sz="2400" b="1" dirty="0">
                <a:latin typeface="+mj-lt"/>
                <a:ea typeface="+mj-ea"/>
                <a:cs typeface="+mj-cs"/>
              </a:rPr>
              <a:t> de </a:t>
            </a:r>
            <a:r>
              <a:rPr lang="en-US" sz="2400" b="1" dirty="0" err="1">
                <a:latin typeface="+mj-lt"/>
                <a:ea typeface="+mj-ea"/>
                <a:cs typeface="+mj-cs"/>
              </a:rPr>
              <a:t>donaciones</a:t>
            </a:r>
            <a:r>
              <a:rPr lang="en-US" sz="2400" b="1" dirty="0">
                <a:latin typeface="+mj-lt"/>
                <a:ea typeface="+mj-ea"/>
                <a:cs typeface="+mj-cs"/>
              </a:rPr>
              <a:t> del </a:t>
            </a:r>
            <a:r>
              <a:rPr lang="en-US" sz="2400" b="1" dirty="0" err="1">
                <a:latin typeface="+mj-lt"/>
                <a:ea typeface="+mj-ea"/>
                <a:cs typeface="+mj-cs"/>
              </a:rPr>
              <a:t>ámbito</a:t>
            </a:r>
            <a:r>
              <a:rPr lang="en-US" sz="2400" b="1" dirty="0">
                <a:latin typeface="+mj-lt"/>
                <a:ea typeface="+mj-ea"/>
                <a:cs typeface="+mj-cs"/>
              </a:rPr>
              <a:t> privado</a:t>
            </a:r>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2" descr="Imagen que contiene cd&#10;&#10;Descripción generada con confianza muy alta">
            <a:extLst>
              <a:ext uri="{FF2B5EF4-FFF2-40B4-BE49-F238E27FC236}">
                <a16:creationId xmlns:a16="http://schemas.microsoft.com/office/drawing/2014/main" id="{067D939E-B967-45CC-9BD5-4D7C57953883}"/>
              </a:ext>
            </a:extLst>
          </p:cNvPr>
          <p:cNvPicPr>
            <a:picLocks noChangeAspect="1"/>
          </p:cNvPicPr>
          <p:nvPr/>
        </p:nvPicPr>
        <p:blipFill rotWithShape="1">
          <a:blip r:embed="rId2"/>
          <a:srcRect l="10333" r="37830" b="-1"/>
          <a:stretch/>
        </p:blipFill>
        <p:spPr>
          <a:xfrm>
            <a:off x="4483341" y="799352"/>
            <a:ext cx="4069057" cy="5259296"/>
          </a:xfrm>
          <a:prstGeom prst="rect">
            <a:avLst/>
          </a:prstGeom>
        </p:spPr>
      </p:pic>
      <p:graphicFrame>
        <p:nvGraphicFramePr>
          <p:cNvPr id="452" name="Diagrama 451">
            <a:extLst>
              <a:ext uri="{FF2B5EF4-FFF2-40B4-BE49-F238E27FC236}">
                <a16:creationId xmlns:a16="http://schemas.microsoft.com/office/drawing/2014/main" id="{43859100-32F2-47A3-99D0-49365D0243C5}"/>
              </a:ext>
            </a:extLst>
          </p:cNvPr>
          <p:cNvGraphicFramePr/>
          <p:nvPr>
            <p:extLst>
              <p:ext uri="{D42A27DB-BD31-4B8C-83A1-F6EECF244321}">
                <p14:modId xmlns:p14="http://schemas.microsoft.com/office/powerpoint/2010/main" val="3297001095"/>
              </p:ext>
            </p:extLst>
          </p:nvPr>
        </p:nvGraphicFramePr>
        <p:xfrm>
          <a:off x="443039" y="2330505"/>
          <a:ext cx="3419569" cy="3979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7146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82600" y="321734"/>
            <a:ext cx="8178799" cy="11357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kern="1200">
                <a:solidFill>
                  <a:schemeClr val="tx1"/>
                </a:solidFill>
                <a:latin typeface="+mj-lt"/>
                <a:ea typeface="+mj-ea"/>
                <a:cs typeface="+mj-cs"/>
              </a:rPr>
              <a:t>Socios Inversores</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C308E81-1E0A-D54C-90C8-8E282E00CE08}"/>
              </a:ext>
            </a:extLst>
          </p:cNvPr>
          <p:cNvGrpSpPr/>
          <p:nvPr/>
        </p:nvGrpSpPr>
        <p:grpSpPr>
          <a:xfrm>
            <a:off x="1285349" y="1825625"/>
            <a:ext cx="6573302" cy="4351339"/>
            <a:chOff x="28575" y="1219200"/>
            <a:chExt cx="7439025" cy="4924422"/>
          </a:xfrm>
        </p:grpSpPr>
        <p:pic>
          <p:nvPicPr>
            <p:cNvPr id="2" name="Imagen 6">
              <a:extLst>
                <a:ext uri="{FF2B5EF4-FFF2-40B4-BE49-F238E27FC236}">
                  <a16:creationId xmlns:a16="http://schemas.microsoft.com/office/drawing/2014/main" id="{B95C764C-951F-CB46-8810-43DA18B87527}"/>
                </a:ext>
              </a:extLst>
            </p:cNvPr>
            <p:cNvPicPr>
              <a:picLocks noChangeAspect="1"/>
            </p:cNvPicPr>
            <p:nvPr/>
          </p:nvPicPr>
          <p:blipFill rotWithShape="1">
            <a:blip r:embed="rId2"/>
            <a:srcRect t="17427"/>
            <a:stretch/>
          </p:blipFill>
          <p:spPr>
            <a:xfrm>
              <a:off x="28575" y="1219200"/>
              <a:ext cx="7162800" cy="2722647"/>
            </a:xfrm>
            <a:prstGeom prst="rect">
              <a:avLst/>
            </a:prstGeom>
          </p:spPr>
        </p:pic>
        <p:pic>
          <p:nvPicPr>
            <p:cNvPr id="4" name="Imagen 3">
              <a:extLst>
                <a:ext uri="{FF2B5EF4-FFF2-40B4-BE49-F238E27FC236}">
                  <a16:creationId xmlns:a16="http://schemas.microsoft.com/office/drawing/2014/main" id="{BAF0CD1B-88B0-C644-BEAC-A6D9F1C69734}"/>
                </a:ext>
              </a:extLst>
            </p:cNvPr>
            <p:cNvPicPr>
              <a:picLocks noChangeAspect="1"/>
            </p:cNvPicPr>
            <p:nvPr/>
          </p:nvPicPr>
          <p:blipFill rotWithShape="1">
            <a:blip r:embed="rId3"/>
            <a:srcRect t="20722"/>
            <a:stretch/>
          </p:blipFill>
          <p:spPr>
            <a:xfrm>
              <a:off x="152400" y="4038600"/>
              <a:ext cx="7315200" cy="2105022"/>
            </a:xfrm>
            <a:prstGeom prst="rect">
              <a:avLst/>
            </a:prstGeom>
          </p:spPr>
        </p:pic>
      </p:grpSp>
    </p:spTree>
    <p:extLst>
      <p:ext uri="{BB962C8B-B14F-4D97-AF65-F5344CB8AC3E}">
        <p14:creationId xmlns:p14="http://schemas.microsoft.com/office/powerpoint/2010/main" val="146473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E810FFE-7582-114E-A3B9-6EB6FEEAA3D2}"/>
              </a:ext>
            </a:extLst>
          </p:cNvPr>
          <p:cNvPicPr>
            <a:picLocks noChangeAspect="1"/>
          </p:cNvPicPr>
          <p:nvPr/>
        </p:nvPicPr>
        <p:blipFill>
          <a:blip r:embed="rId2"/>
          <a:stretch>
            <a:fillRect/>
          </a:stretch>
        </p:blipFill>
        <p:spPr>
          <a:xfrm>
            <a:off x="1616673" y="643467"/>
            <a:ext cx="5910652"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622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9">
            <a:hlinkClick r:id="rId3"/>
            <a:extLst>
              <a:ext uri="{FF2B5EF4-FFF2-40B4-BE49-F238E27FC236}">
                <a16:creationId xmlns:a16="http://schemas.microsoft.com/office/drawing/2014/main" id="{35A8B161-EBC9-684E-A8E7-1942CBDDD9FA}"/>
              </a:ext>
            </a:extLst>
          </p:cNvPr>
          <p:cNvPicPr>
            <a:picLocks noChangeAspect="1"/>
          </p:cNvPicPr>
          <p:nvPr/>
        </p:nvPicPr>
        <p:blipFill rotWithShape="1">
          <a:blip r:embed="rId4"/>
          <a:srcRect l="50949"/>
          <a:stretch/>
        </p:blipFill>
        <p:spPr>
          <a:xfrm>
            <a:off x="1825603" y="643467"/>
            <a:ext cx="5492792" cy="5571065"/>
          </a:xfrm>
          <a:prstGeom prst="rect">
            <a:avLst/>
          </a:prstGeom>
          <a:ln>
            <a:noFill/>
          </a:ln>
        </p:spPr>
      </p:pic>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78"/>
          <p:cNvSpPr txBox="1">
            <a:spLocks/>
          </p:cNvSpPr>
          <p:nvPr/>
        </p:nvSpPr>
        <p:spPr>
          <a:xfrm>
            <a:off x="64656" y="5625487"/>
            <a:ext cx="4801499" cy="4095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9999"/>
              </a:buClr>
              <a:buSzPct val="100000"/>
              <a:buFont typeface="Montserrat"/>
              <a:buNone/>
              <a:defRPr sz="3600" b="1" i="0" u="none" strike="noStrike" cap="none">
                <a:solidFill>
                  <a:srgbClr val="999999"/>
                </a:solidFill>
                <a:latin typeface="Montserrat"/>
                <a:ea typeface="Montserrat"/>
                <a:cs typeface="Montserrat"/>
                <a:sym typeface="Montserrat"/>
              </a:defRPr>
            </a:lvl1pPr>
            <a:lvl2pPr lvl="1">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9pPr>
          </a:lstStyle>
          <a:p>
            <a:endParaRPr lang="en" sz="2400">
              <a:solidFill>
                <a:schemeClr val="accent4">
                  <a:lumMod val="75000"/>
                </a:schemeClr>
              </a:solidFill>
            </a:endParaRPr>
          </a:p>
        </p:txBody>
      </p:sp>
    </p:spTree>
    <p:extLst>
      <p:ext uri="{BB962C8B-B14F-4D97-AF65-F5344CB8AC3E}">
        <p14:creationId xmlns:p14="http://schemas.microsoft.com/office/powerpoint/2010/main" val="12938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CAEBD8-42B9-DE42-9FD7-49FED5FC4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781114"/>
            <a:ext cx="8178799" cy="5295772"/>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84611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3066</TotalTime>
  <Words>1446</Words>
  <Application>Microsoft Macintosh PowerPoint</Application>
  <PresentationFormat>On-screen Show (4:3)</PresentationFormat>
  <Paragraphs>165</Paragraphs>
  <Slides>29</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Arial Rounded MT Bold</vt:lpstr>
      <vt:lpstr>Calibri</vt:lpstr>
      <vt:lpstr>Calibri Light</vt:lpstr>
      <vt:lpstr>Corbel Light</vt:lpstr>
      <vt:lpstr>Helvetica</vt:lpstr>
      <vt:lpstr>Microsoft Tai Le</vt:lpstr>
      <vt:lpstr>Montserrat</vt:lpstr>
      <vt:lpstr>Roboto</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 Bersano</dc:creator>
  <cp:lastModifiedBy>Lara Bersano</cp:lastModifiedBy>
  <cp:revision>1</cp:revision>
  <dcterms:created xsi:type="dcterms:W3CDTF">2020-07-17T18:39:14Z</dcterms:created>
  <dcterms:modified xsi:type="dcterms:W3CDTF">2020-08-05T17:55:24Z</dcterms:modified>
</cp:coreProperties>
</file>