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  <p:sldMasterId id="2147483672" r:id="rId5"/>
  </p:sldMasterIdLst>
  <p:notesMasterIdLst>
    <p:notesMasterId r:id="rId17"/>
  </p:notesMasterIdLst>
  <p:sldIdLst>
    <p:sldId id="2147468641" r:id="rId6"/>
    <p:sldId id="2147468748" r:id="rId7"/>
    <p:sldId id="2147468750" r:id="rId8"/>
    <p:sldId id="268" r:id="rId9"/>
    <p:sldId id="2147468735" r:id="rId10"/>
    <p:sldId id="2147468718" r:id="rId11"/>
    <p:sldId id="257" r:id="rId12"/>
    <p:sldId id="2147468737" r:id="rId13"/>
    <p:sldId id="2147468738" r:id="rId14"/>
    <p:sldId id="256" r:id="rId15"/>
    <p:sldId id="2147468752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Montserrat" pitchFamily="2" charset="77"/>
      <p:regular r:id="rId24"/>
      <p:bold r:id="rId25"/>
      <p:italic r:id="rId26"/>
      <p:boldItalic r:id="rId27"/>
    </p:embeddedFont>
    <p:embeddedFont>
      <p:font typeface="Montserrat Classic" pitchFamily="2" charset="77"/>
      <p:regular r:id="rId28"/>
      <p:bold r:id="rId29"/>
      <p:italic r:id="rId30"/>
      <p:boldItalic r:id="rId31"/>
    </p:embeddedFont>
    <p:embeddedFont>
      <p:font typeface="Montserrat Light" pitchFamily="2" charset="77"/>
      <p:regular r:id="rId32"/>
      <p:italic r:id="rId33"/>
    </p:embeddedFont>
    <p:embeddedFont>
      <p:font typeface="Montserrat Light Bold" pitchFamily="2" charset="77"/>
      <p:regular r:id="rId34"/>
      <p:bold r:id="rId35"/>
    </p:embeddedFont>
    <p:embeddedFont>
      <p:font typeface="Montserrat Medium" pitchFamily="2" charset="77"/>
      <p:regular r:id="rId36"/>
      <p:italic r:id="rId37"/>
    </p:embeddedFont>
    <p:embeddedFont>
      <p:font typeface="Montserrat SemiBold" pitchFamily="2" charset="77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194D21-9C22-613C-1443-20C23C9EDEC4}" name="María Alejandra Barrios" initials="MB" userId="S::mabarrios@trust-oea.org::8dfd6f45-92e4-4800-ae76-5b38ac232f1f" providerId="AD"/>
  <p188:author id="{29911B51-9705-FC79-5BC3-DAA061DDB2C1}" name="Alexander Figueroa" initials="AF" userId="S::afigueroa@trust-oea.org::948a850c-6223-4d52-b3c5-8268c335c58b" providerId="AD"/>
  <p188:author id="{A6BD60A3-43A4-8FB0-4328-B8DEDBEA70F0}" name="Carlos Escalante" initials="CE" userId="Carlos Escalante" providerId="None"/>
  <p188:author id="{2EBEC6C3-1FCE-61CD-87E5-A824ACF4F77E}" name="Carlos Escalante" initials="CE" userId="S::cescalante@trust-oea.org::6eea697a-f728-4074-b124-307ca1f62049" providerId="AD"/>
  <p188:author id="{7CC5AAE4-C8BA-CC4F-4BDB-F4B061058F42}" name="Isabella León" initials="IL" userId="S::ileon@trust-oea.org::8e0e4ef1-b645-4453-bced-a0b6e50752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1C345E"/>
    <a:srgbClr val="FDB725"/>
    <a:srgbClr val="0D213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B086BF-36FF-2F4A-A9B1-F066E466DD92}" v="2" dt="2023-03-28T02:16:47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3"/>
    <p:restoredTop sz="96058"/>
  </p:normalViewPr>
  <p:slideViewPr>
    <p:cSldViewPr snapToGrid="0">
      <p:cViewPr varScale="1">
        <p:scale>
          <a:sx n="75" d="100"/>
          <a:sy n="75" d="100"/>
        </p:scale>
        <p:origin x="33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microsoft.com/office/2015/10/relationships/revisionInfo" Target="revisionInfo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54DAA-2756-0649-A412-2DBF2A145098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0BD00-4150-3745-9CA2-D46AA3945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65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Joint projects and affiliated </a:t>
            </a:r>
            <a:br>
              <a:rPr lang="en-US"/>
            </a:br>
            <a:r>
              <a:rPr lang="en-US"/>
              <a:t>New Path </a:t>
            </a:r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56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5A0DB-96F4-4C77-8BB2-EE80E2259D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919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5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Key partnerships – work with OAS missions – 70% funding comes from private sector</a:t>
            </a:r>
          </a:p>
          <a:p>
            <a:endParaRPr lang="en-US" sz="2400"/>
          </a:p>
          <a:p>
            <a:r>
              <a:rPr lang="en-US" sz="240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F1583-B7FF-CC47-B59E-D8B5206B8C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11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1,000 over the years – currently </a:t>
            </a:r>
            <a:r>
              <a:rPr lang="en-US" err="1"/>
              <a:t>parterned</a:t>
            </a:r>
            <a:r>
              <a:rPr lang="en-US"/>
              <a:t> with 51 CSOs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93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0BD00-4150-3745-9CA2-D46AA39451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9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C226-FC28-1290-667F-3DD294C1F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513FF-C58B-99AF-2A34-2A16441B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F295C-EDC2-19C2-41C1-F4B01372B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2518F-DC8A-2320-A6F5-57B1E20B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C4BEE-A766-5D97-FDBD-2E85DB41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6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C227-0C98-EE9E-5910-4B761ED1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EBD7CD-521E-AD81-52D3-E455C890D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105C2-2517-370B-3BDA-B272C4A9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11D15-B920-9B1C-CE48-3544AE93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AED28-3DF5-3536-B105-9078D98D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3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2F2CD-6466-9301-6B19-8CF2AD7FE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92E15-7B56-B296-8C86-40D9368EE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1282E-E9BB-E1DE-652A-A9C8404D5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E150-13A1-C963-D2EB-255E868D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ECFEB-4B4D-16E5-EE64-16DBC41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36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5090E-DA41-4349-A96D-A3F20D720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60B19-B437-4621-9298-7DF5885CE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59472-91E9-4E1A-A21E-A535ECBBB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FB16D-DA85-4752-823D-1C5C7C2B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48989-273A-4358-8A2D-CF18FD6E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0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F7E31-6C1F-4568-BEEA-9A8A9D08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345B5-CDD3-4317-996E-05CEEFCE9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4A155-4F12-4443-A4F4-3C8F6E9E2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68620-F65B-4042-AE4F-FBFFA0D0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1836A-F899-491F-AE1D-6DE48D69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39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33DCA-EBAE-4506-BD4F-624E7FA41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26DB6-ADA4-4CDB-93B8-64B88DD29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C18FC-CA1A-4863-A855-C38C097A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9271F-5978-4E66-9900-DDECEED2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183F1-5E81-418B-913E-4C126642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59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8A00-463D-46DD-8DEC-0EE265F33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8375E-BDFD-4020-B7A6-86B802C974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47A48-CA98-4735-9B52-400328065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0C789-1157-4C79-85EA-1D8A98D6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BBCDF-97D0-4182-B1B0-95BDA15F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2431A-1DEF-4464-8B06-8813682AA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42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AF75-3DF4-4839-98D1-9611B4F1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F4186-1BF4-4FE7-A068-7B0282C45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57C98-33EB-42DC-B604-2D27BC626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E6D7E-57F8-4F9E-AF42-6DCBF9516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3CC9B-4D49-42E6-9360-6AD909958F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79600C-4B6C-44EE-961E-F1812AF5A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377E9-E219-4090-A938-860396C91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9A7C71-6A19-47E6-9428-AD26B0FF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48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FD09-D058-4A24-BC17-5A5AA236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F2615-314F-4E68-9517-133E361F2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896D2A-FB83-4678-9A3F-2E39D73C2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78CBF5-0A93-4C4E-8B29-B9FBAA9DC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35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A03761-77FE-4E38-A42B-644429EA7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F0B72-23C3-4EA0-8AC2-2759DB24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A0980-7980-4150-BACF-D54C5D20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58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FE585-FA8C-4CE3-A432-302A246C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E4A65-D0BE-4CC3-9EDE-D7D23B76B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07290-AEF2-4828-B0FE-502327549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33FEB-1CAD-4D4E-86B7-1636FF57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7885A-0DB0-48BB-8CF2-875044D5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34741-17CC-4338-AFCA-09693DE5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23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C02C6-BEF9-C7E3-4E8C-308C4267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441BA-53CD-D763-A203-6FE4F0B46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AAF38-470A-2009-5F83-064A933E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83884-EF7D-9550-C637-97F0BF04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A8D67-005D-68DC-013A-9892CBA4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16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9E8FD-2DED-474B-9301-E80420F72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FBB8C3-1AED-40D0-8555-C6324DF8C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377B3-65DA-4DE3-AB59-1F82D4A6F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5E1AE-20A5-4D84-BBCE-31374CD36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D6663-8C95-44A6-93AC-68EBB4BC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5F77D-7E0B-4127-B2AC-5CB54D5D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2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C7E5-B8AF-481D-B31C-21CD59E6A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73431-C260-4747-82DD-D5ABA5548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B83A8-267A-4A0D-8B9A-70B61923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4BC6-38B6-4A61-AA10-148573CC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34A0B-55B4-4849-9DBD-93D93ED6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75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2761C8-4720-4650-9315-A2B540824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372CE-BEC7-470B-A271-B0792C4C4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E5A84-D1F3-44AD-830C-68EBFDC9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A3AC-4DF4-4A55-AC16-52A8EBA4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B11AB-E832-4A88-A555-3819EC00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70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EDCE-458A-2355-2AA1-C535AA35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F9427-DECB-C8B8-6F60-6600EDB73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8E0C2-BDEE-9D5F-32CE-EA743322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0342B-8AC5-80F1-9912-46C014CA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32C30-7587-87D1-EC6B-87E2C021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5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975C-F4C3-38D9-B4A7-23402C39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B941-3540-D101-0341-4FA85BE49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0BC94-8D63-A940-4F24-2BC4A6B9C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E9B8A-99EA-F052-3FA7-E465AC4A1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EE6D2-95E7-9A0B-0890-B1C269016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AC388-7884-D9AB-260E-44175D08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06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0CB49-840B-9954-EA04-8863E6B4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A0D21-3D95-1CF3-B3F3-5FF4AE510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23804-8008-82D7-D547-11CA7A226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B067F-7FB3-2F40-7668-5CDE2D150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CA36C-C567-8EAA-5E4F-78E638041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E4C9E-33D4-0AFA-753F-2D4D668E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2FA6E-CC14-EC52-84A3-AAEFB1D0A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B99566-A6AC-F9D7-6EFA-C6677374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65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5D58C-B59B-9CAE-4C46-7A748F9F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B09C7-4D22-D422-AE35-72910FA5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8F12B-C29A-038D-EEAF-21359C21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5E701-4FE3-7F0F-3D12-9C0EDDA8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2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8AE616-A341-5963-45B7-A41A59D01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92F30-F8A1-0E01-BADE-58C6148DA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1C36D-CE26-0C7A-954D-BC7CDB47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5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6B39-62DC-942C-BD73-F2B184D3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2A007-A01F-8FDA-4CD3-F486636F0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3291A-403A-136B-6326-6B4713AAE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BDA14-9A63-9681-5BBC-FB157D78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593A1-2685-866B-8217-42E5CA12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0F5D8-BD8F-A584-080A-5221A9242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49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43AC-2336-E96F-5B3F-1A6C3D0D3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61FCC-C3DC-B45C-F124-23AC81109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4F3F2-589D-45D1-66E6-3CAA7BC68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ED680-CE7B-1B83-2438-995BE5E6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F34A2-2866-ACE8-D42E-51B1699B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7D935-0ED5-7339-5710-91B9C5CD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3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4DDECF-AF3A-EA03-FB38-C75692066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C705F-98FD-80E6-6845-AF8A2B99E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EDFDF-AD8C-7C50-862A-B1A4ACFDD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AF2BC-B35D-A649-AAFF-91FB6A8878B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379F4-18BA-BB0E-5708-CC5E1E526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F0E0A-C517-94B0-5F6C-3B70C411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12E2B-5828-764A-AD7A-D125AAADD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4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584D1F-ED15-435D-9CD6-E7680D59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35734-89FA-46A9-ABBE-D8DD48D38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80606-499C-4A80-8C1A-5336B483B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F4CAD-3C97-46BA-80B1-3035A0ED6B36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819B1-ADD7-4772-AF14-FAA36DD72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EA808-B503-4D5B-9287-E74A75B9B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84415-7DAF-4766-9117-3AE25FBF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6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3" Type="http://schemas.openxmlformats.org/officeDocument/2006/relationships/image" Target="../media/image39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7.png"/><Relationship Id="rId10" Type="http://schemas.openxmlformats.org/officeDocument/2006/relationships/image" Target="../media/image89.svg"/><Relationship Id="rId4" Type="http://schemas.openxmlformats.org/officeDocument/2006/relationships/image" Target="../media/image40.png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1.png"/><Relationship Id="rId21" Type="http://schemas.openxmlformats.org/officeDocument/2006/relationships/image" Target="../media/image25.png"/><Relationship Id="rId34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hyperlink" Target="https://wikitravel.org/wiki/en/index.php?title=File:Flag_of_Canada.svg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38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7.jpeg"/><Relationship Id="rId8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hyperlink" Target="https://fi.wikipedia.org/wiki/Tiedosto:Copa_airlines_logo.svg" TargetMode="External"/><Relationship Id="rId18" Type="http://schemas.openxmlformats.org/officeDocument/2006/relationships/hyperlink" Target="https://commons.wikimedia.org/wiki/File:Citi.svg" TargetMode="External"/><Relationship Id="rId26" Type="http://schemas.openxmlformats.org/officeDocument/2006/relationships/image" Target="../media/image3.png"/><Relationship Id="rId39" Type="http://schemas.openxmlformats.org/officeDocument/2006/relationships/image" Target="../media/image68.png"/><Relationship Id="rId21" Type="http://schemas.openxmlformats.org/officeDocument/2006/relationships/image" Target="../media/image55.jpeg"/><Relationship Id="rId34" Type="http://schemas.openxmlformats.org/officeDocument/2006/relationships/hyperlink" Target="https://en.wikipedia.org/wiki/Conrad_N._Hilton_Foundation" TargetMode="External"/><Relationship Id="rId42" Type="http://schemas.openxmlformats.org/officeDocument/2006/relationships/hyperlink" Target="https://freerobuxgeneratorhack2.blogspot.com/2020/03/roblox-logo-png-transparent-svg-vector.html" TargetMode="External"/><Relationship Id="rId47" Type="http://schemas.openxmlformats.org/officeDocument/2006/relationships/hyperlink" Target="https://www.elempleo.com/co/base-empresarial/bancamia/49614" TargetMode="External"/><Relationship Id="rId7" Type="http://schemas.openxmlformats.org/officeDocument/2006/relationships/hyperlink" Target="http://www.open-electronics.org/microsoft-windows-8-1-blue-to-support-3d-printing/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tiff"/><Relationship Id="rId29" Type="http://schemas.openxmlformats.org/officeDocument/2006/relationships/image" Target="../media/image61.png"/><Relationship Id="rId11" Type="http://schemas.openxmlformats.org/officeDocument/2006/relationships/image" Target="../media/image47.jpeg"/><Relationship Id="rId24" Type="http://schemas.openxmlformats.org/officeDocument/2006/relationships/image" Target="../media/image58.png"/><Relationship Id="rId32" Type="http://schemas.openxmlformats.org/officeDocument/2006/relationships/image" Target="../media/image64.jpeg"/><Relationship Id="rId37" Type="http://schemas.openxmlformats.org/officeDocument/2006/relationships/image" Target="../media/image67.png"/><Relationship Id="rId40" Type="http://schemas.openxmlformats.org/officeDocument/2006/relationships/hyperlink" Target="https://logodix.com/postobon" TargetMode="External"/><Relationship Id="rId45" Type="http://schemas.openxmlformats.org/officeDocument/2006/relationships/image" Target="../media/image71.png"/><Relationship Id="rId5" Type="http://schemas.openxmlformats.org/officeDocument/2006/relationships/hyperlink" Target="https://commons.wikimedia.org/wiki/File:Cemex_logo.svg" TargetMode="External"/><Relationship Id="rId15" Type="http://schemas.openxmlformats.org/officeDocument/2006/relationships/image" Target="../media/image50.png"/><Relationship Id="rId23" Type="http://schemas.openxmlformats.org/officeDocument/2006/relationships/image" Target="../media/image57.jpeg"/><Relationship Id="rId28" Type="http://schemas.openxmlformats.org/officeDocument/2006/relationships/hyperlink" Target="https://www.poverty-action.org/organization/caf-development-bank-latin-america" TargetMode="External"/><Relationship Id="rId36" Type="http://schemas.openxmlformats.org/officeDocument/2006/relationships/hyperlink" Target="https://globalpartnersolutions.es/usb-fundacion-bbva-microfinanzas/" TargetMode="External"/><Relationship Id="rId49" Type="http://schemas.openxmlformats.org/officeDocument/2006/relationships/image" Target="../media/image74.jpeg"/><Relationship Id="rId10" Type="http://schemas.openxmlformats.org/officeDocument/2006/relationships/hyperlink" Target="https://fr.wikipedia.org/wiki/RCN_Televisi%C3%B3n" TargetMode="External"/><Relationship Id="rId19" Type="http://schemas.openxmlformats.org/officeDocument/2006/relationships/image" Target="../media/image53.png"/><Relationship Id="rId31" Type="http://schemas.openxmlformats.org/officeDocument/2006/relationships/image" Target="../media/image63.png"/><Relationship Id="rId44" Type="http://schemas.openxmlformats.org/officeDocument/2006/relationships/hyperlink" Target="https://alumni.ceu.edu/OSFdays2015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49.jpeg"/><Relationship Id="rId22" Type="http://schemas.openxmlformats.org/officeDocument/2006/relationships/image" Target="../media/image56.png"/><Relationship Id="rId27" Type="http://schemas.openxmlformats.org/officeDocument/2006/relationships/image" Target="../media/image60.png"/><Relationship Id="rId30" Type="http://schemas.openxmlformats.org/officeDocument/2006/relationships/image" Target="../media/image62.png"/><Relationship Id="rId35" Type="http://schemas.openxmlformats.org/officeDocument/2006/relationships/image" Target="../media/image66.jpeg"/><Relationship Id="rId43" Type="http://schemas.openxmlformats.org/officeDocument/2006/relationships/image" Target="../media/image70.jpeg"/><Relationship Id="rId48" Type="http://schemas.openxmlformats.org/officeDocument/2006/relationships/image" Target="../media/image73.jpeg"/><Relationship Id="rId8" Type="http://schemas.openxmlformats.org/officeDocument/2006/relationships/image" Target="../media/image45.jpeg"/><Relationship Id="rId3" Type="http://schemas.openxmlformats.org/officeDocument/2006/relationships/image" Target="../media/image1.pn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5" Type="http://schemas.openxmlformats.org/officeDocument/2006/relationships/image" Target="../media/image59.jpeg"/><Relationship Id="rId33" Type="http://schemas.openxmlformats.org/officeDocument/2006/relationships/image" Target="../media/image65.jpeg"/><Relationship Id="rId38" Type="http://schemas.openxmlformats.org/officeDocument/2006/relationships/hyperlink" Target="https://www.informeoperadores.com.ar/2021/04/14/klimber-lanza-al-mercado-un-cotizador-con-reconocimiento-facial/" TargetMode="External"/><Relationship Id="rId46" Type="http://schemas.openxmlformats.org/officeDocument/2006/relationships/image" Target="../media/image72.png"/><Relationship Id="rId20" Type="http://schemas.openxmlformats.org/officeDocument/2006/relationships/image" Target="../media/image54.png"/><Relationship Id="rId41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40.png"/><Relationship Id="rId9" Type="http://schemas.openxmlformats.org/officeDocument/2006/relationships/image" Target="../media/image7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8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9C73C4-61D9-F51B-B4B1-05460DDBE006}"/>
              </a:ext>
            </a:extLst>
          </p:cNvPr>
          <p:cNvSpPr txBox="1"/>
          <p:nvPr/>
        </p:nvSpPr>
        <p:spPr>
          <a:xfrm>
            <a:off x="1806764" y="3885518"/>
            <a:ext cx="146744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solidFill>
                  <a:prstClr val="white"/>
                </a:solidFill>
                <a:latin typeface="Montserrat SemiBold" panose="02000505000000020004" pitchFamily="2" charset="77"/>
              </a:rPr>
              <a:t>Bridging gaps</a:t>
            </a:r>
          </a:p>
          <a:p>
            <a:pPr algn="ctr" defTabSz="1371600">
              <a:defRPr/>
            </a:pPr>
            <a:r>
              <a:rPr lang="en-US" sz="8100" b="1" dirty="0">
                <a:solidFill>
                  <a:prstClr val="white"/>
                </a:solidFill>
                <a:latin typeface="Montserrat SemiBold" panose="02000505000000020004" pitchFamily="2" charset="77"/>
              </a:rPr>
              <a:t>in the Americas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0C6DB-49E5-5093-CE82-626E537F3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43" y="8854068"/>
            <a:ext cx="2660586" cy="735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9B57BA-35A6-8270-E4F7-69CBC038A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8816" y="555737"/>
            <a:ext cx="6507909" cy="1438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CCA4E4-6C37-8D7D-4237-6CCDCA8B3CFB}"/>
              </a:ext>
            </a:extLst>
          </p:cNvPr>
          <p:cNvSpPr txBox="1"/>
          <p:nvPr/>
        </p:nvSpPr>
        <p:spPr>
          <a:xfrm>
            <a:off x="8632481" y="7408539"/>
            <a:ext cx="1023036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 defTabSz="1371600">
              <a:defRPr/>
            </a:pPr>
            <a:r>
              <a:rPr lang="en-US" sz="2700" b="1" dirty="0">
                <a:solidFill>
                  <a:srgbClr val="F88D2A"/>
                </a:solidFill>
                <a:latin typeface="Montserrat SemiBold"/>
              </a:rPr>
              <a:t>2023</a:t>
            </a:r>
          </a:p>
          <a:p>
            <a:pPr algn="ctr" defTabSz="1371600">
              <a:defRPr/>
            </a:pPr>
            <a:endParaRPr lang="en-US" sz="2700" b="1" dirty="0">
              <a:solidFill>
                <a:srgbClr val="F88D2A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53962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57275" y="3170771"/>
            <a:ext cx="4120598" cy="412057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  <a:ln w="57150">
              <a:solidFill>
                <a:srgbClr val="F09707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106115" y="3170771"/>
            <a:ext cx="4075773" cy="4122896"/>
            <a:chOff x="9779919" y="82059"/>
            <a:chExt cx="8187197" cy="8269226"/>
          </a:xfrm>
        </p:grpSpPr>
        <p:sp>
          <p:nvSpPr>
            <p:cNvPr id="6" name="Freeform 6"/>
            <p:cNvSpPr/>
            <p:nvPr/>
          </p:nvSpPr>
          <p:spPr>
            <a:xfrm>
              <a:off x="9779919" y="82059"/>
              <a:ext cx="8187197" cy="8269226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7703" b="-22443"/>
              </a:stretch>
            </a:blipFill>
            <a:ln w="76200">
              <a:solidFill>
                <a:srgbClr val="F09707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B8E9516-DD58-0EFA-7CB5-E0CB18E47541}"/>
              </a:ext>
            </a:extLst>
          </p:cNvPr>
          <p:cNvSpPr/>
          <p:nvPr/>
        </p:nvSpPr>
        <p:spPr>
          <a:xfrm>
            <a:off x="904493" y="7699900"/>
            <a:ext cx="4623509" cy="692497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srgbClr val="FFFFFF"/>
                </a:solidFill>
                <a:latin typeface="Montserrat SemiBold"/>
              </a:rPr>
              <a:t>Gender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BBF3F0-30D7-99BC-DA84-C67E04D24610}"/>
              </a:ext>
            </a:extLst>
          </p:cNvPr>
          <p:cNvSpPr/>
          <p:nvPr/>
        </p:nvSpPr>
        <p:spPr>
          <a:xfrm>
            <a:off x="6898356" y="7699900"/>
            <a:ext cx="4491293" cy="692497"/>
          </a:xfrm>
          <a:prstGeom prst="rect">
            <a:avLst/>
          </a:prstGeom>
        </p:spPr>
        <p:txBody>
          <a:bodyPr wrap="none" lIns="137160" tIns="68580" rIns="137160" bIns="68580" anchor="t">
            <a:spAutoFit/>
          </a:bodyPr>
          <a:lstStyle/>
          <a:p>
            <a:pPr algn="ctr"/>
            <a:r>
              <a:rPr lang="en-US" sz="3600" b="1">
                <a:solidFill>
                  <a:srgbClr val="FFFFFF"/>
                </a:solidFill>
                <a:latin typeface="Montserrat SemiBold"/>
              </a:rPr>
              <a:t>Entrepreneurship</a:t>
            </a:r>
            <a:endParaRPr lang="en-US" sz="3600">
              <a:solidFill>
                <a:srgbClr val="FFFFFF"/>
              </a:solidFill>
              <a:latin typeface="Montserrat SemiBold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21B8C6-679A-3F35-15C4-6924FE4BE9DF}"/>
              </a:ext>
            </a:extLst>
          </p:cNvPr>
          <p:cNvSpPr/>
          <p:nvPr/>
        </p:nvSpPr>
        <p:spPr>
          <a:xfrm>
            <a:off x="12406832" y="7700922"/>
            <a:ext cx="5045628" cy="1985159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latin typeface="Montserrat SemiBold"/>
              </a:rPr>
              <a:t>Adaptation to risk/climate change</a:t>
            </a:r>
            <a:r>
              <a:rPr lang="en-US" sz="4800" b="1">
                <a:latin typeface="Montserrat SemiBold"/>
              </a:rPr>
              <a:t> </a:t>
            </a:r>
            <a:endParaRPr lang="en-US" sz="4800" b="1">
              <a:solidFill>
                <a:prstClr val="white"/>
              </a:solidFill>
              <a:latin typeface="Montserrat SemiBold" panose="02000505000000020004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B089A7-6698-3924-7FAD-43BE19A8D5A5}"/>
              </a:ext>
            </a:extLst>
          </p:cNvPr>
          <p:cNvSpPr/>
          <p:nvPr/>
        </p:nvSpPr>
        <p:spPr>
          <a:xfrm>
            <a:off x="-67212" y="1425662"/>
            <a:ext cx="18339636" cy="1061829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lvl="0" algn="ctr">
              <a:defRPr/>
            </a:pPr>
            <a:r>
              <a:rPr lang="en-US" sz="6000" b="1">
                <a:solidFill>
                  <a:srgbClr val="F88D2A"/>
                </a:solidFill>
                <a:latin typeface="Montserrat SemiBold"/>
              </a:rPr>
              <a:t>Cross Cutting Themes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45AB58A2-9DBE-7DC4-A868-61AA1BE415A4}"/>
              </a:ext>
            </a:extLst>
          </p:cNvPr>
          <p:cNvGrpSpPr>
            <a:grpSpLocks noChangeAspect="1"/>
          </p:cNvGrpSpPr>
          <p:nvPr/>
        </p:nvGrpSpPr>
        <p:grpSpPr>
          <a:xfrm>
            <a:off x="13010132" y="3123929"/>
            <a:ext cx="4007399" cy="4007384"/>
            <a:chOff x="0" y="0"/>
            <a:chExt cx="6350000" cy="6349975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2F2D57B-84EB-14EB-2732-40F2850E80F3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  <a:ln w="76200">
              <a:solidFill>
                <a:srgbClr val="F88D2A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34212" cy="10158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0" y="4183237"/>
            <a:ext cx="8234212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Follow us on Social Media</a:t>
            </a:r>
            <a:endParaRPr lang="en-US" sz="5400">
              <a:solidFill>
                <a:schemeClr val="accent1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AD999-6704-EDBE-150A-6F0DAD2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6BE4200-AF17-2A86-E345-7DC154542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91DF739-8541-B814-65CE-7AC313EA28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45600" y="4327038"/>
            <a:ext cx="1102755" cy="1102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DE569-011E-B54F-D41B-C5157BD04D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45600" y="5899081"/>
            <a:ext cx="1102755" cy="110275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D656438-1C11-B041-0E42-27949F84AC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45600" y="7478418"/>
            <a:ext cx="1102755" cy="1102755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2838E8F8-7842-CA0C-A221-C039498CDC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45600" y="2723227"/>
            <a:ext cx="1102755" cy="1102755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138FBB67-DE2B-A8C3-9635-D6A883D1A345}"/>
              </a:ext>
            </a:extLst>
          </p:cNvPr>
          <p:cNvSpPr txBox="1"/>
          <p:nvPr/>
        </p:nvSpPr>
        <p:spPr>
          <a:xfrm>
            <a:off x="10759346" y="3010127"/>
            <a:ext cx="5333102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The Trust for the Americas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9F79EBE0-A833-7AED-C993-82FB1900DC27}"/>
              </a:ext>
            </a:extLst>
          </p:cNvPr>
          <p:cNvSpPr txBox="1"/>
          <p:nvPr/>
        </p:nvSpPr>
        <p:spPr>
          <a:xfrm>
            <a:off x="10864526" y="4613938"/>
            <a:ext cx="5104502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The Trust for the Americas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35EB21A1-FE24-8D14-F233-523B4585A908}"/>
              </a:ext>
            </a:extLst>
          </p:cNvPr>
          <p:cNvSpPr txBox="1"/>
          <p:nvPr/>
        </p:nvSpPr>
        <p:spPr>
          <a:xfrm>
            <a:off x="10753903" y="6185981"/>
            <a:ext cx="3428102" cy="444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Trust4Americas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692C2804-3824-5DD5-C76C-B1831FEE8B40}"/>
              </a:ext>
            </a:extLst>
          </p:cNvPr>
          <p:cNvSpPr txBox="1"/>
          <p:nvPr/>
        </p:nvSpPr>
        <p:spPr>
          <a:xfrm>
            <a:off x="10864526" y="7765320"/>
            <a:ext cx="3260891" cy="444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1C355E"/>
                </a:solidFill>
                <a:latin typeface="Montserrat Classic"/>
              </a:rPr>
              <a:t>Trust4Americas</a:t>
            </a:r>
          </a:p>
        </p:txBody>
      </p:sp>
    </p:spTree>
    <p:extLst>
      <p:ext uri="{BB962C8B-B14F-4D97-AF65-F5344CB8AC3E}">
        <p14:creationId xmlns:p14="http://schemas.microsoft.com/office/powerpoint/2010/main" val="29890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-1314449" y="-657225"/>
            <a:ext cx="20373974" cy="35758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6802448" y="549221"/>
            <a:ext cx="16986065" cy="1985159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en-US" sz="6000" b="1">
                <a:solidFill>
                  <a:prstClr val="white"/>
                </a:solidFill>
                <a:latin typeface="Montserrat Medium"/>
              </a:rPr>
              <a:t>About </a:t>
            </a:r>
          </a:p>
          <a:p>
            <a:pPr defTabSz="1371600"/>
            <a:r>
              <a:rPr lang="en-US" sz="6000" b="1">
                <a:solidFill>
                  <a:prstClr val="white"/>
                </a:solidFill>
                <a:latin typeface="Montserrat Medium"/>
              </a:rPr>
              <a:t>The Trust for the Americas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D6B6808-56BE-CFA0-3193-4F06A3EF97BA}"/>
              </a:ext>
            </a:extLst>
          </p:cNvPr>
          <p:cNvSpPr>
            <a:spLocks/>
          </p:cNvSpPr>
          <p:nvPr/>
        </p:nvSpPr>
        <p:spPr>
          <a:xfrm>
            <a:off x="6674205" y="4673985"/>
            <a:ext cx="2893568" cy="3857623"/>
          </a:xfrm>
          <a:prstGeom prst="rect">
            <a:avLst/>
          </a:prstGeom>
          <a:solidFill>
            <a:srgbClr val="0D213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21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AC47F1-4CAC-4CF2-8697-2AF1B91CD74D}"/>
              </a:ext>
            </a:extLst>
          </p:cNvPr>
          <p:cNvSpPr>
            <a:spLocks/>
          </p:cNvSpPr>
          <p:nvPr/>
        </p:nvSpPr>
        <p:spPr>
          <a:xfrm>
            <a:off x="9609441" y="4673983"/>
            <a:ext cx="2661843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315865-1003-0508-D674-5D9BAC31A007}"/>
              </a:ext>
            </a:extLst>
          </p:cNvPr>
          <p:cNvSpPr>
            <a:spLocks/>
          </p:cNvSpPr>
          <p:nvPr/>
        </p:nvSpPr>
        <p:spPr>
          <a:xfrm>
            <a:off x="12312953" y="4673983"/>
            <a:ext cx="2661843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442DBA-C07E-0CAC-9904-A2B2F086442A}"/>
              </a:ext>
            </a:extLst>
          </p:cNvPr>
          <p:cNvSpPr txBox="1"/>
          <p:nvPr/>
        </p:nvSpPr>
        <p:spPr>
          <a:xfrm>
            <a:off x="9638917" y="5657694"/>
            <a:ext cx="2652938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</a:rPr>
              <a:t>Affiliated with the Organization of American States</a:t>
            </a:r>
            <a:endParaRPr lang="en-US" sz="2800">
              <a:solidFill>
                <a:srgbClr val="1B3668"/>
              </a:solidFill>
              <a:latin typeface="Montserrat Light" pitchFamily="2" charset="7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474782-88E6-AF1A-42CC-9BBE60598CF4}"/>
              </a:ext>
            </a:extLst>
          </p:cNvPr>
          <p:cNvSpPr txBox="1"/>
          <p:nvPr/>
        </p:nvSpPr>
        <p:spPr>
          <a:xfrm>
            <a:off x="12317406" y="5929887"/>
            <a:ext cx="265791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1B3668"/>
                </a:solidFill>
                <a:latin typeface="Montserrat Medium"/>
              </a:rPr>
              <a:t>Based in Washington DC 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9CC157-DCA8-0704-809A-ECEE328DEA49}"/>
              </a:ext>
            </a:extLst>
          </p:cNvPr>
          <p:cNvSpPr txBox="1"/>
          <p:nvPr/>
        </p:nvSpPr>
        <p:spPr>
          <a:xfrm>
            <a:off x="6802448" y="5657694"/>
            <a:ext cx="2929102" cy="17327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420"/>
              </a:lnSpc>
              <a:spcBef>
                <a:spcPct val="0"/>
              </a:spcBef>
            </a:pPr>
            <a:r>
              <a:rPr lang="en-US" sz="2800" i="1">
                <a:solidFill>
                  <a:schemeClr val="bg1"/>
                </a:solidFill>
                <a:latin typeface="Montserrat" pitchFamily="2" charset="77"/>
              </a:rPr>
              <a:t>501(c)(3)</a:t>
            </a: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Montserrat" pitchFamily="2" charset="77"/>
              </a:rPr>
              <a:t>not for profit</a:t>
            </a: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 organization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C315B8F-B15B-B005-7CBA-A397D515371B}"/>
              </a:ext>
            </a:extLst>
          </p:cNvPr>
          <p:cNvSpPr>
            <a:spLocks/>
          </p:cNvSpPr>
          <p:nvPr/>
        </p:nvSpPr>
        <p:spPr>
          <a:xfrm>
            <a:off x="15016465" y="4673982"/>
            <a:ext cx="2661843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410E6AA-2155-91FF-9242-EC9F9254ECB5}"/>
              </a:ext>
            </a:extLst>
          </p:cNvPr>
          <p:cNvSpPr txBox="1"/>
          <p:nvPr/>
        </p:nvSpPr>
        <p:spPr>
          <a:xfrm>
            <a:off x="14974796" y="5848330"/>
            <a:ext cx="2657917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1B3668"/>
                </a:solidFill>
                <a:latin typeface="Montserrat Medium"/>
              </a:rPr>
              <a:t>Legal presence in Canada &amp; Colombia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F49DD96-BE4E-6656-0181-CF96486C3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2" b="17565"/>
          <a:stretch/>
        </p:blipFill>
        <p:spPr bwMode="auto">
          <a:xfrm>
            <a:off x="0" y="1874967"/>
            <a:ext cx="6064513" cy="84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58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-1200151" y="-685800"/>
            <a:ext cx="20888325" cy="36043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6657271" y="958784"/>
            <a:ext cx="16986065" cy="1246495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en-US" sz="7200" b="1">
                <a:solidFill>
                  <a:prstClr val="white"/>
                </a:solidFill>
                <a:latin typeface="Montserrat Medium"/>
              </a:rPr>
              <a:t>Working with the OAS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D6B6808-56BE-CFA0-3193-4F06A3EF97BA}"/>
              </a:ext>
            </a:extLst>
          </p:cNvPr>
          <p:cNvSpPr>
            <a:spLocks/>
          </p:cNvSpPr>
          <p:nvPr/>
        </p:nvSpPr>
        <p:spPr>
          <a:xfrm>
            <a:off x="8654685" y="4663232"/>
            <a:ext cx="3231622" cy="3857623"/>
          </a:xfrm>
          <a:prstGeom prst="rect">
            <a:avLst/>
          </a:prstGeom>
          <a:solidFill>
            <a:srgbClr val="0D213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21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AC47F1-4CAC-4CF2-8697-2AF1B91CD74D}"/>
              </a:ext>
            </a:extLst>
          </p:cNvPr>
          <p:cNvSpPr>
            <a:spLocks/>
          </p:cNvSpPr>
          <p:nvPr/>
        </p:nvSpPr>
        <p:spPr>
          <a:xfrm>
            <a:off x="11886308" y="4673983"/>
            <a:ext cx="2854772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315865-1003-0508-D674-5D9BAC31A007}"/>
              </a:ext>
            </a:extLst>
          </p:cNvPr>
          <p:cNvSpPr>
            <a:spLocks/>
          </p:cNvSpPr>
          <p:nvPr/>
        </p:nvSpPr>
        <p:spPr>
          <a:xfrm>
            <a:off x="14782748" y="4673983"/>
            <a:ext cx="3038129" cy="3857623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474782-88E6-AF1A-42CC-9BBE60598CF4}"/>
              </a:ext>
            </a:extLst>
          </p:cNvPr>
          <p:cNvSpPr txBox="1"/>
          <p:nvPr/>
        </p:nvSpPr>
        <p:spPr>
          <a:xfrm>
            <a:off x="14786674" y="5283555"/>
            <a:ext cx="3034203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 b="0" i="0" u="none" strike="noStrike" kern="1200" cap="none" spc="0" normalizeH="0" baseline="0" noProof="0">
                <a:ln>
                  <a:noFill/>
                </a:ln>
                <a:solidFill>
                  <a:srgbClr val="1B3668"/>
                </a:solidFill>
                <a:effectLst/>
                <a:uLnTx/>
                <a:uFillTx/>
                <a:latin typeface="Montserrat Medium"/>
              </a:rPr>
              <a:t>Implement projects mandated by the SG and Member States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9CC157-DCA8-0704-809A-ECEE328DEA49}"/>
              </a:ext>
            </a:extLst>
          </p:cNvPr>
          <p:cNvSpPr txBox="1"/>
          <p:nvPr/>
        </p:nvSpPr>
        <p:spPr>
          <a:xfrm>
            <a:off x="8805945" y="6007780"/>
            <a:ext cx="2929102" cy="11685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420"/>
              </a:lnSpc>
              <a:spcBef>
                <a:spcPct val="0"/>
              </a:spcBef>
            </a:pPr>
            <a:r>
              <a:rPr lang="en-US" sz="2800">
                <a:solidFill>
                  <a:schemeClr val="bg1"/>
                </a:solidFill>
                <a:latin typeface="Montserrat" pitchFamily="2" charset="77"/>
              </a:rPr>
              <a:t>Vehicle within the OAS.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FE9E860-335E-01F2-EB22-07197E2DB9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18281"/>
          <a:stretch/>
        </p:blipFill>
        <p:spPr>
          <a:xfrm>
            <a:off x="467123" y="3404344"/>
            <a:ext cx="7653866" cy="6375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31FE2A-4272-3A5F-49D7-0AE462FA6555}"/>
              </a:ext>
            </a:extLst>
          </p:cNvPr>
          <p:cNvSpPr txBox="1"/>
          <p:nvPr/>
        </p:nvSpPr>
        <p:spPr>
          <a:xfrm>
            <a:off x="11886308" y="5714442"/>
            <a:ext cx="2895914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1B3668"/>
                </a:solidFill>
                <a:latin typeface="Montserrat Medium"/>
              </a:rPr>
              <a:t>Connect the private with the public sector.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B3668"/>
              </a:solidFill>
              <a:effectLst/>
              <a:uLnTx/>
              <a:uFillTx/>
              <a:latin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56287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CE36C8-64B0-5F9F-8743-0F64310527AA}"/>
              </a:ext>
            </a:extLst>
          </p:cNvPr>
          <p:cNvSpPr/>
          <p:nvPr/>
        </p:nvSpPr>
        <p:spPr>
          <a:xfrm>
            <a:off x="-829733" y="-147349"/>
            <a:ext cx="8926701" cy="103002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332E5-CA09-AC58-6CB3-D63931089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0581" y="874163"/>
            <a:ext cx="2180034" cy="603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314B0-8751-43E2-914A-2B4B270E38FB}"/>
              </a:ext>
            </a:extLst>
          </p:cNvPr>
          <p:cNvSpPr txBox="1"/>
          <p:nvPr/>
        </p:nvSpPr>
        <p:spPr>
          <a:xfrm>
            <a:off x="8718349" y="1918720"/>
            <a:ext cx="7467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>
                <a:solidFill>
                  <a:srgbClr val="1C345E"/>
                </a:solidFill>
                <a:latin typeface="Montserrat SemiBold" panose="02000505000000020004" pitchFamily="2" charset="77"/>
              </a:rPr>
              <a:t>What we do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D2C1-AACF-B6F3-6E53-58BD7A4A1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383" y="411451"/>
            <a:ext cx="5835000" cy="12895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0B8BF5-3530-B46E-8D8D-1980208AEAB2}"/>
              </a:ext>
            </a:extLst>
          </p:cNvPr>
          <p:cNvSpPr/>
          <p:nvPr/>
        </p:nvSpPr>
        <p:spPr>
          <a:xfrm>
            <a:off x="8718349" y="4017611"/>
            <a:ext cx="9569651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Promote </a:t>
            </a:r>
            <a:r>
              <a:rPr lang="en-US" sz="3600" spc="300">
                <a:solidFill>
                  <a:srgbClr val="1C355E"/>
                </a:solidFill>
                <a:latin typeface="Montserrat Light Bold"/>
              </a:rPr>
              <a:t>social</a:t>
            </a:r>
            <a:r>
              <a:rPr lang="en-US" sz="3600" spc="300">
                <a:solidFill>
                  <a:srgbClr val="1C355E"/>
                </a:solidFill>
                <a:latin typeface="Montserrat Light"/>
              </a:rPr>
              <a:t> and </a:t>
            </a:r>
            <a:r>
              <a:rPr lang="en-US" sz="3600" spc="300">
                <a:solidFill>
                  <a:srgbClr val="1C355E"/>
                </a:solidFill>
                <a:latin typeface="Montserrat Light Bold"/>
              </a:rPr>
              <a:t>economic inclusion</a:t>
            </a:r>
            <a:r>
              <a:rPr lang="en-US" sz="3600" spc="300">
                <a:solidFill>
                  <a:srgbClr val="1C355E"/>
                </a:solidFill>
                <a:latin typeface="Montserrat Light"/>
              </a:rPr>
              <a:t> for vulnerable communities in the Americas through </a:t>
            </a:r>
            <a:r>
              <a:rPr lang="en-US" sz="3600" spc="300">
                <a:solidFill>
                  <a:srgbClr val="1C355E"/>
                </a:solidFill>
                <a:latin typeface="Montserrat Light Bold"/>
              </a:rPr>
              <a:t>partnerships</a:t>
            </a:r>
            <a:r>
              <a:rPr lang="en-US" sz="3600" spc="300">
                <a:solidFill>
                  <a:srgbClr val="1C355E"/>
                </a:solidFill>
                <a:latin typeface="Montserrat Light"/>
              </a:rPr>
              <a:t> with the public, private and non-profit sectors.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endParaRPr lang="en-US" sz="3600" spc="300">
              <a:solidFill>
                <a:srgbClr val="1C355E"/>
              </a:solidFill>
              <a:latin typeface="Montserrat Light"/>
            </a:endParaRP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Areas of focus: </a:t>
            </a:r>
          </a:p>
          <a:p>
            <a:pPr marL="1028700" lvl="1" indent="-571500">
              <a:lnSpc>
                <a:spcPts val="39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Future of work </a:t>
            </a:r>
          </a:p>
          <a:p>
            <a:pPr marL="1028700" lvl="1" indent="-571500">
              <a:lnSpc>
                <a:spcPts val="39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spc="300">
                <a:solidFill>
                  <a:srgbClr val="1C355E"/>
                </a:solidFill>
                <a:latin typeface="Montserrat Light"/>
              </a:rPr>
              <a:t>Innovation</a:t>
            </a:r>
          </a:p>
        </p:txBody>
      </p:sp>
      <p:pic>
        <p:nvPicPr>
          <p:cNvPr id="23" name="Picture 22" descr="A person sitting at a table with a computer and cell phone&#10;&#10;Description automatically generated with medium confidence">
            <a:extLst>
              <a:ext uri="{FF2B5EF4-FFF2-40B4-BE49-F238E27FC236}">
                <a16:creationId xmlns:a16="http://schemas.microsoft.com/office/drawing/2014/main" id="{5C9B75C2-638C-3C1F-7F5B-F69CA36DC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3520" y="2657384"/>
            <a:ext cx="10190488" cy="764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3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4">
            <a:extLst>
              <a:ext uri="{FF2B5EF4-FFF2-40B4-BE49-F238E27FC236}">
                <a16:creationId xmlns:a16="http://schemas.microsoft.com/office/drawing/2014/main" id="{C4AE14F3-9750-0AA9-A4FD-DF719DD5A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0620" y="-807"/>
            <a:ext cx="8343152" cy="97507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15CE52-DD66-F94B-AC17-EC91CF9A4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81" y="295017"/>
            <a:ext cx="2180844" cy="6032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C32A9E7-3654-C747-5BEB-37EB529C4C8F}"/>
              </a:ext>
            </a:extLst>
          </p:cNvPr>
          <p:cNvSpPr txBox="1"/>
          <p:nvPr/>
        </p:nvSpPr>
        <p:spPr>
          <a:xfrm>
            <a:off x="7955810" y="1341773"/>
            <a:ext cx="687040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>
              <a:defRPr/>
            </a:pPr>
            <a:r>
              <a:rPr lang="es-ES" sz="30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OUR FOOTPRINT</a:t>
            </a:r>
            <a:endParaRPr lang="es-ES" sz="3000">
              <a:solidFill>
                <a:srgbClr val="FFFFFF"/>
              </a:solidFill>
              <a:latin typeface="Montserrat"/>
              <a:cs typeface="Calibri"/>
            </a:endParaRPr>
          </a:p>
        </p:txBody>
      </p:sp>
      <p:pic>
        <p:nvPicPr>
          <p:cNvPr id="24" name="Imagen 24" descr="Icono&#10;&#10;Descripción generada automáticamente">
            <a:extLst>
              <a:ext uri="{FF2B5EF4-FFF2-40B4-BE49-F238E27FC236}">
                <a16:creationId xmlns:a16="http://schemas.microsoft.com/office/drawing/2014/main" id="{26ADBBBA-B46A-EEF8-EA88-508275F4A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1922" y="6949403"/>
            <a:ext cx="775608" cy="775608"/>
          </a:xfrm>
          <a:prstGeom prst="rect">
            <a:avLst/>
          </a:prstGeom>
        </p:spPr>
      </p:pic>
      <p:pic>
        <p:nvPicPr>
          <p:cNvPr id="25" name="Imagen 25" descr="Logotipo, Icono&#10;&#10;Descripción generada automáticamente">
            <a:extLst>
              <a:ext uri="{FF2B5EF4-FFF2-40B4-BE49-F238E27FC236}">
                <a16:creationId xmlns:a16="http://schemas.microsoft.com/office/drawing/2014/main" id="{DEEED485-DC13-EB3D-6E14-F8785537B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466" y="7183687"/>
            <a:ext cx="775607" cy="768509"/>
          </a:xfrm>
          <a:prstGeom prst="rect">
            <a:avLst/>
          </a:prstGeom>
        </p:spPr>
      </p:pic>
      <p:pic>
        <p:nvPicPr>
          <p:cNvPr id="26" name="Imagen 26" descr="Icono&#10;&#10;Descripción generada automáticamente">
            <a:extLst>
              <a:ext uri="{FF2B5EF4-FFF2-40B4-BE49-F238E27FC236}">
                <a16:creationId xmlns:a16="http://schemas.microsoft.com/office/drawing/2014/main" id="{2C06F321-B55C-8D9B-25B5-2199802ABD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5415" y="7183687"/>
            <a:ext cx="775608" cy="768509"/>
          </a:xfrm>
          <a:prstGeom prst="rect">
            <a:avLst/>
          </a:prstGeom>
        </p:spPr>
      </p:pic>
      <p:pic>
        <p:nvPicPr>
          <p:cNvPr id="28" name="Imagen 30" descr="Icono&#10;&#10;Descripción generada automáticamente">
            <a:extLst>
              <a:ext uri="{FF2B5EF4-FFF2-40B4-BE49-F238E27FC236}">
                <a16:creationId xmlns:a16="http://schemas.microsoft.com/office/drawing/2014/main" id="{D4F71C13-3A51-12BD-D23C-16FE5455A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3930" y="4379432"/>
            <a:ext cx="775608" cy="768509"/>
          </a:xfrm>
          <a:prstGeom prst="rect">
            <a:avLst/>
          </a:prstGeom>
        </p:spPr>
      </p:pic>
      <p:pic>
        <p:nvPicPr>
          <p:cNvPr id="31" name="Imagen 31" descr="Icono&#10;&#10;Descripción generada automáticamente">
            <a:extLst>
              <a:ext uri="{FF2B5EF4-FFF2-40B4-BE49-F238E27FC236}">
                <a16:creationId xmlns:a16="http://schemas.microsoft.com/office/drawing/2014/main" id="{1F78CBED-710A-E395-C2B5-C1544D269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7464" y="3144140"/>
            <a:ext cx="775608" cy="768509"/>
          </a:xfrm>
          <a:prstGeom prst="rect">
            <a:avLst/>
          </a:prstGeom>
        </p:spPr>
      </p:pic>
      <p:pic>
        <p:nvPicPr>
          <p:cNvPr id="32" name="Imagen 32" descr="Icono&#10;&#10;Descripción generada automáticamente">
            <a:extLst>
              <a:ext uri="{FF2B5EF4-FFF2-40B4-BE49-F238E27FC236}">
                <a16:creationId xmlns:a16="http://schemas.microsoft.com/office/drawing/2014/main" id="{F565B563-4B77-1B12-6B68-3AFE683D0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470" y="2285114"/>
            <a:ext cx="775608" cy="768509"/>
          </a:xfrm>
          <a:prstGeom prst="rect">
            <a:avLst/>
          </a:prstGeom>
        </p:spPr>
      </p:pic>
      <p:pic>
        <p:nvPicPr>
          <p:cNvPr id="33" name="Imagen 33" descr="Icono&#10;&#10;Descripción generada automáticamente">
            <a:extLst>
              <a:ext uri="{FF2B5EF4-FFF2-40B4-BE49-F238E27FC236}">
                <a16:creationId xmlns:a16="http://schemas.microsoft.com/office/drawing/2014/main" id="{41BAF719-E395-A3BB-C18F-7BC07D7EEF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2209" y="1355096"/>
            <a:ext cx="775608" cy="768509"/>
          </a:xfrm>
          <a:prstGeom prst="rect">
            <a:avLst/>
          </a:prstGeom>
        </p:spPr>
      </p:pic>
      <p:pic>
        <p:nvPicPr>
          <p:cNvPr id="34" name="Imagen 34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0755D084-B6DB-DC32-5733-5B0B1AFF79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4482" y="4109654"/>
            <a:ext cx="775608" cy="768509"/>
          </a:xfrm>
          <a:prstGeom prst="rect">
            <a:avLst/>
          </a:prstGeom>
        </p:spPr>
      </p:pic>
      <p:pic>
        <p:nvPicPr>
          <p:cNvPr id="35" name="Imagen 35" descr="Icono&#10;&#10;Descripción generada automáticamente">
            <a:extLst>
              <a:ext uri="{FF2B5EF4-FFF2-40B4-BE49-F238E27FC236}">
                <a16:creationId xmlns:a16="http://schemas.microsoft.com/office/drawing/2014/main" id="{F9335D93-68DA-12C3-CFF7-BC618F2EC2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4017" y="2739475"/>
            <a:ext cx="775608" cy="768509"/>
          </a:xfrm>
          <a:prstGeom prst="rect">
            <a:avLst/>
          </a:prstGeom>
        </p:spPr>
      </p:pic>
      <p:pic>
        <p:nvPicPr>
          <p:cNvPr id="36" name="Imagen 36">
            <a:extLst>
              <a:ext uri="{FF2B5EF4-FFF2-40B4-BE49-F238E27FC236}">
                <a16:creationId xmlns:a16="http://schemas.microsoft.com/office/drawing/2014/main" id="{A1450B9F-3794-7CF8-E74D-21E09144F3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09961" y="2356108"/>
            <a:ext cx="775608" cy="768509"/>
          </a:xfrm>
          <a:prstGeom prst="rect">
            <a:avLst/>
          </a:prstGeom>
        </p:spPr>
      </p:pic>
      <p:pic>
        <p:nvPicPr>
          <p:cNvPr id="37" name="Imagen 37" descr="Icono&#10;&#10;Descripción generada automáticamente">
            <a:extLst>
              <a:ext uri="{FF2B5EF4-FFF2-40B4-BE49-F238E27FC236}">
                <a16:creationId xmlns:a16="http://schemas.microsoft.com/office/drawing/2014/main" id="{B94E251A-2061-3E3B-42FB-A28F14B200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27811" y="1724264"/>
            <a:ext cx="775608" cy="768509"/>
          </a:xfrm>
          <a:prstGeom prst="rect">
            <a:avLst/>
          </a:prstGeom>
        </p:spPr>
      </p:pic>
      <p:pic>
        <p:nvPicPr>
          <p:cNvPr id="38" name="Imagen 38" descr="Icono&#10;&#10;Descripción generada automáticamente">
            <a:extLst>
              <a:ext uri="{FF2B5EF4-FFF2-40B4-BE49-F238E27FC236}">
                <a16:creationId xmlns:a16="http://schemas.microsoft.com/office/drawing/2014/main" id="{522B4345-B859-14A4-B878-DCE27D3B97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3332" y="1938133"/>
            <a:ext cx="775608" cy="768509"/>
          </a:xfrm>
          <a:prstGeom prst="rect">
            <a:avLst/>
          </a:prstGeom>
        </p:spPr>
      </p:pic>
      <p:pic>
        <p:nvPicPr>
          <p:cNvPr id="39" name="Imagen 39">
            <a:extLst>
              <a:ext uri="{FF2B5EF4-FFF2-40B4-BE49-F238E27FC236}">
                <a16:creationId xmlns:a16="http://schemas.microsoft.com/office/drawing/2014/main" id="{D65DBF0C-A03C-A919-C2B4-BA4F76B30E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4669" y="1135016"/>
            <a:ext cx="775608" cy="768509"/>
          </a:xfrm>
          <a:prstGeom prst="rect">
            <a:avLst/>
          </a:prstGeom>
        </p:spPr>
      </p:pic>
      <p:pic>
        <p:nvPicPr>
          <p:cNvPr id="40" name="Imagen 40" descr="Icono&#10;&#10;Descripción generada automáticamente">
            <a:extLst>
              <a:ext uri="{FF2B5EF4-FFF2-40B4-BE49-F238E27FC236}">
                <a16:creationId xmlns:a16="http://schemas.microsoft.com/office/drawing/2014/main" id="{59384FC1-EB7F-1AF3-B9C3-BEA04CD055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56004" y="2015338"/>
            <a:ext cx="775608" cy="768509"/>
          </a:xfrm>
          <a:prstGeom prst="rect">
            <a:avLst/>
          </a:prstGeom>
        </p:spPr>
      </p:pic>
      <p:pic>
        <p:nvPicPr>
          <p:cNvPr id="41" name="Imagen 41">
            <a:extLst>
              <a:ext uri="{FF2B5EF4-FFF2-40B4-BE49-F238E27FC236}">
                <a16:creationId xmlns:a16="http://schemas.microsoft.com/office/drawing/2014/main" id="{23B6C526-A466-6024-E411-254C27273B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85413" y="5593424"/>
            <a:ext cx="775608" cy="768509"/>
          </a:xfrm>
          <a:prstGeom prst="rect">
            <a:avLst/>
          </a:prstGeom>
        </p:spPr>
      </p:pic>
      <p:pic>
        <p:nvPicPr>
          <p:cNvPr id="42" name="Imagen 42" descr="Icono&#10;&#10;Descripción generada automáticamente">
            <a:extLst>
              <a:ext uri="{FF2B5EF4-FFF2-40B4-BE49-F238E27FC236}">
                <a16:creationId xmlns:a16="http://schemas.microsoft.com/office/drawing/2014/main" id="{457C5052-DB2E-DCDA-8EE0-B19F6FE0D9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53263" y="1485890"/>
            <a:ext cx="775608" cy="768509"/>
          </a:xfrm>
          <a:prstGeom prst="rect">
            <a:avLst/>
          </a:prstGeom>
        </p:spPr>
      </p:pic>
      <p:pic>
        <p:nvPicPr>
          <p:cNvPr id="43" name="Imagen 4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1036652-B26F-C5EA-0C91-37059454EE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59073" y="2544785"/>
            <a:ext cx="775608" cy="768509"/>
          </a:xfrm>
          <a:prstGeom prst="rect">
            <a:avLst/>
          </a:prstGeom>
        </p:spPr>
      </p:pic>
      <p:pic>
        <p:nvPicPr>
          <p:cNvPr id="44" name="Imagen 44" descr="Icono&#10;&#10;Descripción generada automáticamente">
            <a:extLst>
              <a:ext uri="{FF2B5EF4-FFF2-40B4-BE49-F238E27FC236}">
                <a16:creationId xmlns:a16="http://schemas.microsoft.com/office/drawing/2014/main" id="{BF48BFC5-1D53-4806-E682-34884E1EBC4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4663" y="2938258"/>
            <a:ext cx="775608" cy="76850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75202D8-64D4-2E41-3699-BD4877F8EEAA}"/>
              </a:ext>
            </a:extLst>
          </p:cNvPr>
          <p:cNvSpPr txBox="1"/>
          <p:nvPr/>
        </p:nvSpPr>
        <p:spPr>
          <a:xfrm>
            <a:off x="13388393" y="1765270"/>
            <a:ext cx="2082078" cy="14928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>
              <a:defRPr/>
            </a:pPr>
            <a:r>
              <a:rPr lang="es-ES" sz="8801">
                <a:solidFill>
                  <a:srgbClr val="F88D2A"/>
                </a:solidFill>
                <a:latin typeface="Montserrat SemiBold"/>
              </a:rPr>
              <a:t>29</a:t>
            </a:r>
            <a:endParaRPr lang="es-ES" sz="8801">
              <a:solidFill>
                <a:srgbClr val="F88D2A"/>
              </a:solidFill>
              <a:latin typeface="Montserrat SemiBold"/>
              <a:ea typeface="Calibri"/>
              <a:cs typeface="Calibri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0FD9FBB-10A7-EBA7-114A-46DF6A96EA47}"/>
              </a:ext>
            </a:extLst>
          </p:cNvPr>
          <p:cNvSpPr txBox="1"/>
          <p:nvPr/>
        </p:nvSpPr>
        <p:spPr>
          <a:xfrm>
            <a:off x="13388393" y="3036734"/>
            <a:ext cx="411480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>
              <a:defRPr/>
            </a:pPr>
            <a:r>
              <a:rPr lang="es-ES" sz="20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Countries</a:t>
            </a:r>
            <a:r>
              <a:rPr lang="es-ES" sz="20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 </a:t>
            </a:r>
            <a:r>
              <a:rPr lang="es-ES" sz="20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historically</a:t>
            </a:r>
            <a:endParaRPr lang="es-E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B1A6FEA-9DE6-4E06-CC80-599DBE9C856C}"/>
              </a:ext>
            </a:extLst>
          </p:cNvPr>
          <p:cNvSpPr txBox="1"/>
          <p:nvPr/>
        </p:nvSpPr>
        <p:spPr>
          <a:xfrm>
            <a:off x="13388395" y="3676978"/>
            <a:ext cx="3691949" cy="14928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>
              <a:defRPr/>
            </a:pPr>
            <a:r>
              <a:rPr lang="es-ES" sz="8801">
                <a:solidFill>
                  <a:srgbClr val="F88D2A"/>
                </a:solidFill>
                <a:latin typeface="Montserrat SemiBold"/>
                <a:ea typeface="Calibri"/>
                <a:cs typeface="Calibri"/>
              </a:rPr>
              <a:t>1,000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82046F1-DC84-A38C-CF6E-919492B77FCC}"/>
              </a:ext>
            </a:extLst>
          </p:cNvPr>
          <p:cNvSpPr txBox="1"/>
          <p:nvPr/>
        </p:nvSpPr>
        <p:spPr>
          <a:xfrm>
            <a:off x="13446426" y="5017349"/>
            <a:ext cx="2828925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>
              <a:defRPr/>
            </a:pPr>
            <a:r>
              <a:rPr lang="es-ES" sz="20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Organizations</a:t>
            </a:r>
            <a:endParaRPr lang="es-E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45424C36-62BA-08C4-E193-ED73D8F86F0A}"/>
              </a:ext>
            </a:extLst>
          </p:cNvPr>
          <p:cNvSpPr/>
          <p:nvPr/>
        </p:nvSpPr>
        <p:spPr>
          <a:xfrm>
            <a:off x="13251868" y="3637286"/>
            <a:ext cx="3620942" cy="39690"/>
          </a:xfrm>
          <a:prstGeom prst="rect">
            <a:avLst/>
          </a:prstGeom>
          <a:solidFill>
            <a:srgbClr val="F88D2A"/>
          </a:solidFill>
          <a:ln w="12700">
            <a:solidFill>
              <a:srgbClr val="F8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" name="Imagen 48" descr="Icono&#10;&#10;Descripción generada automáticamente">
            <a:extLst>
              <a:ext uri="{FF2B5EF4-FFF2-40B4-BE49-F238E27FC236}">
                <a16:creationId xmlns:a16="http://schemas.microsoft.com/office/drawing/2014/main" id="{B01D8BD6-CA1E-3092-D7D7-DAB6E052CC9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36187" y="2032225"/>
            <a:ext cx="269577" cy="274967"/>
          </a:xfrm>
          <a:prstGeom prst="rect">
            <a:avLst/>
          </a:prstGeom>
        </p:spPr>
      </p:pic>
      <p:pic>
        <p:nvPicPr>
          <p:cNvPr id="57" name="Imagen 57" descr="Icono&#10;&#10;Descripción generada automáticamente">
            <a:extLst>
              <a:ext uri="{FF2B5EF4-FFF2-40B4-BE49-F238E27FC236}">
                <a16:creationId xmlns:a16="http://schemas.microsoft.com/office/drawing/2014/main" id="{C172F4DF-C6DE-8B50-3A3B-EB5804F676F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56490" y="1584616"/>
            <a:ext cx="779319" cy="766331"/>
          </a:xfrm>
          <a:prstGeom prst="rect">
            <a:avLst/>
          </a:prstGeom>
        </p:spPr>
      </p:pic>
      <p:pic>
        <p:nvPicPr>
          <p:cNvPr id="58" name="Imagen 58">
            <a:extLst>
              <a:ext uri="{FF2B5EF4-FFF2-40B4-BE49-F238E27FC236}">
                <a16:creationId xmlns:a16="http://schemas.microsoft.com/office/drawing/2014/main" id="{C5E7E6BD-998E-FD41-EEEA-6616F620246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65255" y="1630075"/>
            <a:ext cx="779319" cy="766331"/>
          </a:xfrm>
          <a:prstGeom prst="rect">
            <a:avLst/>
          </a:prstGeom>
        </p:spPr>
      </p:pic>
      <p:pic>
        <p:nvPicPr>
          <p:cNvPr id="59" name="Imagen 59" descr="Icono&#10;&#10;Descripción generada automáticamente">
            <a:extLst>
              <a:ext uri="{FF2B5EF4-FFF2-40B4-BE49-F238E27FC236}">
                <a16:creationId xmlns:a16="http://schemas.microsoft.com/office/drawing/2014/main" id="{D2E0B1F5-48C0-056F-6E9F-83B591CCDAF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09768" y="1967780"/>
            <a:ext cx="779319" cy="766331"/>
          </a:xfrm>
          <a:prstGeom prst="rect">
            <a:avLst/>
          </a:prstGeom>
        </p:spPr>
      </p:pic>
      <p:pic>
        <p:nvPicPr>
          <p:cNvPr id="60" name="Imagen 60" descr="Icono&#10;&#10;Descripción generada automáticamente">
            <a:extLst>
              <a:ext uri="{FF2B5EF4-FFF2-40B4-BE49-F238E27FC236}">
                <a16:creationId xmlns:a16="http://schemas.microsoft.com/office/drawing/2014/main" id="{E81ADA73-989F-673C-DB78-C50335238F6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585115" y="2286002"/>
            <a:ext cx="779319" cy="766331"/>
          </a:xfrm>
          <a:prstGeom prst="rect">
            <a:avLst/>
          </a:prstGeom>
        </p:spPr>
      </p:pic>
      <p:pic>
        <p:nvPicPr>
          <p:cNvPr id="61" name="Imagen 61" descr="Icono&#10;&#10;Descripción generada automáticamente">
            <a:extLst>
              <a:ext uri="{FF2B5EF4-FFF2-40B4-BE49-F238E27FC236}">
                <a16:creationId xmlns:a16="http://schemas.microsoft.com/office/drawing/2014/main" id="{8E44F340-4C5D-1474-B8F8-2B020E142BA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339021" y="1345535"/>
            <a:ext cx="779319" cy="766331"/>
          </a:xfrm>
          <a:prstGeom prst="rect">
            <a:avLst/>
          </a:prstGeom>
        </p:spPr>
      </p:pic>
      <p:pic>
        <p:nvPicPr>
          <p:cNvPr id="62" name="Imagen 62" descr="Icono&#10;&#10;Descripción generada automáticamente">
            <a:extLst>
              <a:ext uri="{FF2B5EF4-FFF2-40B4-BE49-F238E27FC236}">
                <a16:creationId xmlns:a16="http://schemas.microsoft.com/office/drawing/2014/main" id="{04D09355-2A25-28F5-DECC-1CD29A86276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935809" y="2571752"/>
            <a:ext cx="779319" cy="766331"/>
          </a:xfrm>
          <a:prstGeom prst="rect">
            <a:avLst/>
          </a:prstGeom>
        </p:spPr>
      </p:pic>
      <p:pic>
        <p:nvPicPr>
          <p:cNvPr id="63" name="Imagen 63">
            <a:extLst>
              <a:ext uri="{FF2B5EF4-FFF2-40B4-BE49-F238E27FC236}">
                <a16:creationId xmlns:a16="http://schemas.microsoft.com/office/drawing/2014/main" id="{31B979AA-5A8A-F759-FFA3-4B1800DFE29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325467" y="2701639"/>
            <a:ext cx="779319" cy="766331"/>
          </a:xfrm>
          <a:prstGeom prst="rect">
            <a:avLst/>
          </a:prstGeom>
        </p:spPr>
      </p:pic>
      <p:pic>
        <p:nvPicPr>
          <p:cNvPr id="27" name="Imagen 63" descr="Imagen que contiene Icono&#10;&#10;Descripción generada automáticamente">
            <a:extLst>
              <a:ext uri="{FF2B5EF4-FFF2-40B4-BE49-F238E27FC236}">
                <a16:creationId xmlns:a16="http://schemas.microsoft.com/office/drawing/2014/main" id="{9BBB96CB-1296-DE9C-3CBE-605B2307CB5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812154" y="5909776"/>
            <a:ext cx="766055" cy="766055"/>
          </a:xfrm>
          <a:prstGeom prst="rect">
            <a:avLst/>
          </a:prstGeom>
        </p:spPr>
      </p:pic>
      <p:sp>
        <p:nvSpPr>
          <p:cNvPr id="64" name="Rectángulo 50">
            <a:extLst>
              <a:ext uri="{FF2B5EF4-FFF2-40B4-BE49-F238E27FC236}">
                <a16:creationId xmlns:a16="http://schemas.microsoft.com/office/drawing/2014/main" id="{D316E4AA-AA7F-0606-8C8F-FF6F0F5DD4B7}"/>
              </a:ext>
            </a:extLst>
          </p:cNvPr>
          <p:cNvSpPr/>
          <p:nvPr/>
        </p:nvSpPr>
        <p:spPr>
          <a:xfrm>
            <a:off x="13251868" y="5612343"/>
            <a:ext cx="3620942" cy="39690"/>
          </a:xfrm>
          <a:prstGeom prst="rect">
            <a:avLst/>
          </a:prstGeom>
          <a:solidFill>
            <a:srgbClr val="F88D2A"/>
          </a:solidFill>
          <a:ln w="12700">
            <a:solidFill>
              <a:srgbClr val="F8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CuadroTexto 44">
            <a:extLst>
              <a:ext uri="{FF2B5EF4-FFF2-40B4-BE49-F238E27FC236}">
                <a16:creationId xmlns:a16="http://schemas.microsoft.com/office/drawing/2014/main" id="{3794BA4E-5EF1-14D6-7320-3606D75F7E5E}"/>
              </a:ext>
            </a:extLst>
          </p:cNvPr>
          <p:cNvSpPr txBox="1"/>
          <p:nvPr/>
        </p:nvSpPr>
        <p:spPr>
          <a:xfrm>
            <a:off x="13462954" y="5603444"/>
            <a:ext cx="3409856" cy="14928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>
              <a:defRPr/>
            </a:pPr>
            <a:r>
              <a:rPr lang="es-ES" sz="8801">
                <a:solidFill>
                  <a:srgbClr val="F88D2A"/>
                </a:solidFill>
                <a:latin typeface="Montserrat SemiBold"/>
              </a:rPr>
              <a:t>4.5M </a:t>
            </a:r>
            <a:endParaRPr lang="es-ES" sz="8801">
              <a:solidFill>
                <a:srgbClr val="F88D2A"/>
              </a:solidFill>
              <a:latin typeface="Montserrat SemiBold"/>
              <a:ea typeface="Calibri"/>
              <a:cs typeface="Calibri"/>
            </a:endParaRPr>
          </a:p>
        </p:txBody>
      </p:sp>
      <p:sp>
        <p:nvSpPr>
          <p:cNvPr id="66" name="CuadroTexto 49">
            <a:extLst>
              <a:ext uri="{FF2B5EF4-FFF2-40B4-BE49-F238E27FC236}">
                <a16:creationId xmlns:a16="http://schemas.microsoft.com/office/drawing/2014/main" id="{B603C306-58E0-2EFF-4A96-408212526B1E}"/>
              </a:ext>
            </a:extLst>
          </p:cNvPr>
          <p:cNvSpPr txBox="1"/>
          <p:nvPr/>
        </p:nvSpPr>
        <p:spPr>
          <a:xfrm>
            <a:off x="13388393" y="6931061"/>
            <a:ext cx="3617390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69">
              <a:defRPr/>
            </a:pPr>
            <a:r>
              <a:rPr lang="es-ES" sz="20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Impacted</a:t>
            </a:r>
            <a:r>
              <a:rPr lang="es-ES" sz="20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 People</a:t>
            </a:r>
            <a:endParaRPr lang="es-E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Rectángulo 50">
            <a:extLst>
              <a:ext uri="{FF2B5EF4-FFF2-40B4-BE49-F238E27FC236}">
                <a16:creationId xmlns:a16="http://schemas.microsoft.com/office/drawing/2014/main" id="{B3F332FE-E415-48B0-B6A6-7F168802A94D}"/>
              </a:ext>
            </a:extLst>
          </p:cNvPr>
          <p:cNvSpPr/>
          <p:nvPr/>
        </p:nvSpPr>
        <p:spPr>
          <a:xfrm>
            <a:off x="13251868" y="7617605"/>
            <a:ext cx="3620942" cy="39690"/>
          </a:xfrm>
          <a:prstGeom prst="rect">
            <a:avLst/>
          </a:prstGeom>
          <a:solidFill>
            <a:srgbClr val="F88D2A"/>
          </a:solidFill>
          <a:ln w="12700">
            <a:solidFill>
              <a:srgbClr val="F88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s-E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9ABC719-8DEF-41AB-A726-5470F9F941AF}"/>
              </a:ext>
            </a:extLst>
          </p:cNvPr>
          <p:cNvSpPr txBox="1"/>
          <p:nvPr/>
        </p:nvSpPr>
        <p:spPr>
          <a:xfrm>
            <a:off x="13488730" y="7670333"/>
            <a:ext cx="9464723" cy="1446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69">
              <a:defRPr/>
            </a:pPr>
            <a:r>
              <a:rPr lang="es-ES" sz="8801">
                <a:solidFill>
                  <a:srgbClr val="F88D2A"/>
                </a:solidFill>
                <a:latin typeface="Montserrat SemiBold"/>
              </a:rPr>
              <a:t>384</a:t>
            </a:r>
            <a:r>
              <a:rPr lang="es-ES" sz="1601">
                <a:solidFill>
                  <a:srgbClr val="F88D2A"/>
                </a:solidFill>
                <a:latin typeface="Montserrat SemiBold"/>
              </a:rPr>
              <a:t> </a:t>
            </a:r>
            <a:endParaRPr lang="es-ES" sz="1601">
              <a:solidFill>
                <a:srgbClr val="F88D2A"/>
              </a:solidFill>
              <a:latin typeface="Montserrat SemiBold"/>
              <a:ea typeface="Calibri"/>
              <a:cs typeface="Calibri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0D54292-A74B-4FF3-AD30-376930743737}"/>
              </a:ext>
            </a:extLst>
          </p:cNvPr>
          <p:cNvSpPr txBox="1"/>
          <p:nvPr/>
        </p:nvSpPr>
        <p:spPr>
          <a:xfrm>
            <a:off x="13488729" y="8942799"/>
            <a:ext cx="11737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69">
              <a:defRPr/>
            </a:pPr>
            <a:r>
              <a:rPr lang="es-ES" sz="20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POETA Centers</a:t>
            </a:r>
          </a:p>
          <a:p>
            <a:pPr defTabSz="1371669">
              <a:defRPr/>
            </a:pPr>
            <a:r>
              <a:rPr lang="es-ES" sz="2000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DIA </a:t>
            </a:r>
            <a:r>
              <a:rPr lang="es-ES" sz="2000" err="1">
                <a:solidFill>
                  <a:srgbClr val="FFFFFF"/>
                </a:solidFill>
                <a:latin typeface="Montserrat"/>
                <a:ea typeface="+mn-lt"/>
                <a:cs typeface="Calibri" panose="020F0502020204030204"/>
              </a:rPr>
              <a:t>Labs</a:t>
            </a:r>
            <a:endParaRPr lang="es-E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DCFC786-317F-8CF0-BBAB-3B8171B65DA2}"/>
              </a:ext>
            </a:extLst>
          </p:cNvPr>
          <p:cNvSpPr/>
          <p:nvPr/>
        </p:nvSpPr>
        <p:spPr>
          <a:xfrm>
            <a:off x="3264788" y="329123"/>
            <a:ext cx="715302" cy="571458"/>
          </a:xfrm>
          <a:prstGeom prst="ellipse">
            <a:avLst/>
          </a:prstGeom>
          <a:blipFill dpi="0" rotWithShape="1">
            <a:blip r:embed="rId32">
              <a:extLst>
                <a:ext uri="{837473B0-CC2E-450A-ABE3-18F120FF3D39}">
                  <a1611:picAttrSrcUrl xmlns:a1611="http://schemas.microsoft.com/office/drawing/2016/11/main" r:id="rId3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D45AE9ED-D166-59D6-E61C-6701760C8B25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-1" r="-8142" b="-11844"/>
          <a:stretch/>
        </p:blipFill>
        <p:spPr>
          <a:xfrm>
            <a:off x="13008770" y="216692"/>
            <a:ext cx="4494423" cy="102722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F548989B-DD27-B263-3191-2E63C4EE4FDF}"/>
              </a:ext>
            </a:extLst>
          </p:cNvPr>
          <p:cNvGrpSpPr>
            <a:grpSpLocks/>
          </p:cNvGrpSpPr>
          <p:nvPr/>
        </p:nvGrpSpPr>
        <p:grpSpPr>
          <a:xfrm>
            <a:off x="8333833" y="1982023"/>
            <a:ext cx="4739054" cy="8171468"/>
            <a:chOff x="5569077" y="1415736"/>
            <a:chExt cx="3159369" cy="5447645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42630602-FA01-0F92-01AE-2FF46BBA5C34}"/>
                </a:ext>
              </a:extLst>
            </p:cNvPr>
            <p:cNvSpPr txBox="1">
              <a:spLocks/>
            </p:cNvSpPr>
            <p:nvPr/>
          </p:nvSpPr>
          <p:spPr>
            <a:xfrm>
              <a:off x="5737415" y="1415736"/>
              <a:ext cx="2991031" cy="544764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1371669">
                <a:defRPr/>
              </a:pPr>
              <a:r>
                <a:rPr lang="es-ES" dirty="0">
                  <a:solidFill>
                    <a:srgbClr val="FFFFFF"/>
                  </a:solidFill>
                  <a:latin typeface="Montserrat Light"/>
                  <a:ea typeface="+mn-lt"/>
                  <a:cs typeface="Calibri" panose="020F0502020204030204"/>
                </a:rPr>
                <a:t>ANTIGUA &amp; BARBUDA
</a:t>
              </a: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ARGENTINA</a:t>
              </a:r>
            </a:p>
            <a:p>
              <a:pPr defTabSz="1371669">
                <a:defRPr/>
              </a:pP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BARBADOS</a:t>
              </a:r>
              <a:r>
                <a:rPr lang="es-ES" b="1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 </a:t>
              </a: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
BELICE
BRASIL
BOLIVIA</a:t>
              </a:r>
            </a:p>
            <a:p>
              <a:pPr defTabSz="1371669">
                <a:defRPr/>
              </a:pP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CANADA
CHILE
COLOMBIA
COSTA RICA</a:t>
              </a:r>
              <a:r>
                <a:rPr lang="es-ES" dirty="0">
                  <a:solidFill>
                    <a:srgbClr val="FFFFFF"/>
                  </a:solidFill>
                  <a:latin typeface="Montserrat Light"/>
                  <a:ea typeface="+mn-lt"/>
                  <a:cs typeface="Calibri" panose="020F0502020204030204"/>
                </a:rPr>
                <a:t>
DOMINICA
</a:t>
              </a: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REPÚBLICA DOMINICANA
ECUADOR
EL SALVADOR</a:t>
              </a:r>
              <a:r>
                <a:rPr lang="es-ES" dirty="0">
                  <a:solidFill>
                    <a:srgbClr val="FFFFFF"/>
                  </a:solidFill>
                  <a:latin typeface="Montserrat Light"/>
                  <a:ea typeface="+mn-lt"/>
                  <a:cs typeface="Calibri" panose="020F0502020204030204"/>
                </a:rPr>
                <a:t>
GRANADA
</a:t>
              </a: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GUATEMALA</a:t>
              </a:r>
              <a:r>
                <a:rPr lang="es-ES" dirty="0">
                  <a:solidFill>
                    <a:srgbClr val="FFFFFF"/>
                  </a:solidFill>
                  <a:latin typeface="Montserrat Light"/>
                  <a:ea typeface="+mn-lt"/>
                  <a:cs typeface="Calibri" panose="020F0502020204030204"/>
                </a:rPr>
                <a:t>
HAITÍ
</a:t>
              </a: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HONDURAS
JAMAICA
MÉXICO
PANAMÁ
PERÚ
PUERTO RICO (USA)</a:t>
              </a:r>
            </a:p>
            <a:p>
              <a:pPr defTabSz="1371669">
                <a:defRPr/>
              </a:pP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PARAGUAY</a:t>
              </a:r>
              <a:r>
                <a:rPr lang="es-ES" dirty="0">
                  <a:solidFill>
                    <a:srgbClr val="FFFFFF"/>
                  </a:solidFill>
                  <a:latin typeface="Montserrat Light"/>
                  <a:ea typeface="+mn-lt"/>
                  <a:cs typeface="Calibri" panose="020F0502020204030204"/>
                </a:rPr>
                <a:t>
SANTA LUCIA
SAN CRISTÓBAL Y NIEVES
</a:t>
              </a:r>
              <a:r>
                <a:rPr lang="es-ES" dirty="0">
                  <a:solidFill>
                    <a:srgbClr val="FFC000"/>
                  </a:solidFill>
                  <a:latin typeface="Montserrat Light"/>
                  <a:ea typeface="+mn-lt"/>
                  <a:cs typeface="Calibri" panose="020F0502020204030204"/>
                </a:rPr>
                <a:t>TRINIDAD Y TOBAGO
URUGUAY
VENEZUELA</a:t>
              </a:r>
              <a:endParaRPr lang="es-ES" dirty="0">
                <a:solidFill>
                  <a:srgbClr val="FFC000"/>
                </a:solidFill>
                <a:latin typeface="Montserrat Light"/>
              </a:endParaRPr>
            </a:p>
          </p:txBody>
        </p:sp>
        <p:pic>
          <p:nvPicPr>
            <p:cNvPr id="8" name="Imagen 8" descr="Icono&#10;&#10;Descripción generada automáticamente">
              <a:extLst>
                <a:ext uri="{FF2B5EF4-FFF2-40B4-BE49-F238E27FC236}">
                  <a16:creationId xmlns:a16="http://schemas.microsoft.com/office/drawing/2014/main" id="{8DCB8757-DAAD-2700-1C8A-18E942691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70091" y="1629124"/>
              <a:ext cx="181786" cy="184995"/>
            </a:xfrm>
            <a:prstGeom prst="rect">
              <a:avLst/>
            </a:prstGeom>
          </p:spPr>
        </p:pic>
        <p:pic>
          <p:nvPicPr>
            <p:cNvPr id="4" name="Imagen 5" descr="Icono&#10;&#10;Descripción generada automáticamente">
              <a:extLst>
                <a:ext uri="{FF2B5EF4-FFF2-40B4-BE49-F238E27FC236}">
                  <a16:creationId xmlns:a16="http://schemas.microsoft.com/office/drawing/2014/main" id="{AB47869F-66BA-19C2-7730-F44EACC5C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74789" y="2201023"/>
              <a:ext cx="183923" cy="185309"/>
            </a:xfrm>
            <a:prstGeom prst="rect">
              <a:avLst/>
            </a:prstGeom>
          </p:spPr>
        </p:pic>
        <p:pic>
          <p:nvPicPr>
            <p:cNvPr id="6" name="Imagen 8" descr="Icono&#10;&#10;Descripción generada automáticamente">
              <a:extLst>
                <a:ext uri="{FF2B5EF4-FFF2-40B4-BE49-F238E27FC236}">
                  <a16:creationId xmlns:a16="http://schemas.microsoft.com/office/drawing/2014/main" id="{10AF0FBA-E141-6A66-BFFD-6D023F5FD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77585" y="2732913"/>
              <a:ext cx="183923" cy="185309"/>
            </a:xfrm>
            <a:prstGeom prst="rect">
              <a:avLst/>
            </a:prstGeom>
          </p:spPr>
        </p:pic>
        <p:pic>
          <p:nvPicPr>
            <p:cNvPr id="9" name="Imagen 9" descr="Icono&#10;&#10;Descripción generada automáticamente">
              <a:extLst>
                <a:ext uri="{FF2B5EF4-FFF2-40B4-BE49-F238E27FC236}">
                  <a16:creationId xmlns:a16="http://schemas.microsoft.com/office/drawing/2014/main" id="{BA661237-1AD9-5483-D572-58AC2AE53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81029" y="2919621"/>
              <a:ext cx="183923" cy="185309"/>
            </a:xfrm>
            <a:prstGeom prst="rect">
              <a:avLst/>
            </a:prstGeom>
          </p:spPr>
        </p:pic>
        <p:pic>
          <p:nvPicPr>
            <p:cNvPr id="10" name="Imagen 10" descr="Icono&#10;&#10;Descripción generada automáticamente">
              <a:extLst>
                <a:ext uri="{FF2B5EF4-FFF2-40B4-BE49-F238E27FC236}">
                  <a16:creationId xmlns:a16="http://schemas.microsoft.com/office/drawing/2014/main" id="{E432DF90-2D71-1379-4F25-227046EBE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81030" y="3103685"/>
              <a:ext cx="183923" cy="185309"/>
            </a:xfrm>
            <a:prstGeom prst="rect">
              <a:avLst/>
            </a:prstGeom>
          </p:spPr>
        </p:pic>
        <p:pic>
          <p:nvPicPr>
            <p:cNvPr id="11" name="Imagen 11" descr="Icono&#10;&#10;Descripción generada automáticamente">
              <a:extLst>
                <a:ext uri="{FF2B5EF4-FFF2-40B4-BE49-F238E27FC236}">
                  <a16:creationId xmlns:a16="http://schemas.microsoft.com/office/drawing/2014/main" id="{9771F76D-D695-984E-DD8A-EFEC3C7D1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88218" y="3467465"/>
              <a:ext cx="183923" cy="181715"/>
            </a:xfrm>
            <a:prstGeom prst="rect">
              <a:avLst/>
            </a:prstGeom>
          </p:spPr>
        </p:pic>
        <p:pic>
          <p:nvPicPr>
            <p:cNvPr id="12" name="Imagen 12" descr="Imagen que contiene dibujo, reloj&#10;&#10;Descripción generada automáticamente">
              <a:extLst>
                <a:ext uri="{FF2B5EF4-FFF2-40B4-BE49-F238E27FC236}">
                  <a16:creationId xmlns:a16="http://schemas.microsoft.com/office/drawing/2014/main" id="{C440C61B-6BA2-4E00-9831-677F4C061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88218" y="3649062"/>
              <a:ext cx="183923" cy="185309"/>
            </a:xfrm>
            <a:prstGeom prst="rect">
              <a:avLst/>
            </a:prstGeom>
          </p:spPr>
        </p:pic>
        <p:pic>
          <p:nvPicPr>
            <p:cNvPr id="13" name="Imagen 13" descr="Icono&#10;&#10;Descripción generada automáticamente">
              <a:extLst>
                <a:ext uri="{FF2B5EF4-FFF2-40B4-BE49-F238E27FC236}">
                  <a16:creationId xmlns:a16="http://schemas.microsoft.com/office/drawing/2014/main" id="{78C5CEB7-417A-3237-FD02-603BF8AC9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87302" y="3831784"/>
              <a:ext cx="183312" cy="179718"/>
            </a:xfrm>
            <a:prstGeom prst="rect">
              <a:avLst/>
            </a:prstGeom>
          </p:spPr>
        </p:pic>
        <p:pic>
          <p:nvPicPr>
            <p:cNvPr id="14" name="Imagen 14">
              <a:extLst>
                <a:ext uri="{FF2B5EF4-FFF2-40B4-BE49-F238E27FC236}">
                  <a16:creationId xmlns:a16="http://schemas.microsoft.com/office/drawing/2014/main" id="{10567D56-8067-C4EE-5591-345C3FB10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90896" y="4198408"/>
              <a:ext cx="183312" cy="179718"/>
            </a:xfrm>
            <a:prstGeom prst="rect">
              <a:avLst/>
            </a:prstGeom>
          </p:spPr>
        </p:pic>
        <p:pic>
          <p:nvPicPr>
            <p:cNvPr id="15" name="Imagen 15" descr="Icono&#10;&#10;Descripción generada automáticamente">
              <a:extLst>
                <a:ext uri="{FF2B5EF4-FFF2-40B4-BE49-F238E27FC236}">
                  <a16:creationId xmlns:a16="http://schemas.microsoft.com/office/drawing/2014/main" id="{80DEDC3E-9693-10FA-EFCF-409313025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590895" y="4557842"/>
              <a:ext cx="183312" cy="179718"/>
            </a:xfrm>
            <a:prstGeom prst="rect">
              <a:avLst/>
            </a:prstGeom>
          </p:spPr>
        </p:pic>
        <p:pic>
          <p:nvPicPr>
            <p:cNvPr id="16" name="Imagen 16" descr="Icono&#10;&#10;Descripción generada automáticamente">
              <a:extLst>
                <a:ext uri="{FF2B5EF4-FFF2-40B4-BE49-F238E27FC236}">
                  <a16:creationId xmlns:a16="http://schemas.microsoft.com/office/drawing/2014/main" id="{2C262BD7-47E8-516D-4C49-61CB7DD00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590896" y="4741152"/>
              <a:ext cx="183312" cy="179718"/>
            </a:xfrm>
            <a:prstGeom prst="rect">
              <a:avLst/>
            </a:prstGeom>
          </p:spPr>
        </p:pic>
        <p:pic>
          <p:nvPicPr>
            <p:cNvPr id="17" name="Imagen 17">
              <a:extLst>
                <a:ext uri="{FF2B5EF4-FFF2-40B4-BE49-F238E27FC236}">
                  <a16:creationId xmlns:a16="http://schemas.microsoft.com/office/drawing/2014/main" id="{52AD3EF7-1BFD-0EE4-222C-7CC38A517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90896" y="4924464"/>
              <a:ext cx="183312" cy="179718"/>
            </a:xfrm>
            <a:prstGeom prst="rect">
              <a:avLst/>
            </a:prstGeom>
          </p:spPr>
        </p:pic>
        <p:pic>
          <p:nvPicPr>
            <p:cNvPr id="18" name="Imagen 18" descr="Icono&#10;&#10;Descripción generada automáticamente">
              <a:extLst>
                <a:ext uri="{FF2B5EF4-FFF2-40B4-BE49-F238E27FC236}">
                  <a16:creationId xmlns:a16="http://schemas.microsoft.com/office/drawing/2014/main" id="{A01D5340-C7DF-BDBC-B163-F79333DA4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87301" y="5118468"/>
              <a:ext cx="183312" cy="179718"/>
            </a:xfrm>
            <a:prstGeom prst="rect">
              <a:avLst/>
            </a:prstGeom>
          </p:spPr>
        </p:pic>
        <p:pic>
          <p:nvPicPr>
            <p:cNvPr id="19" name="Imagen 19">
              <a:extLst>
                <a:ext uri="{FF2B5EF4-FFF2-40B4-BE49-F238E27FC236}">
                  <a16:creationId xmlns:a16="http://schemas.microsoft.com/office/drawing/2014/main" id="{06E8936C-D7FD-3879-9C58-846CB2256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583707" y="5301779"/>
              <a:ext cx="183312" cy="183312"/>
            </a:xfrm>
            <a:prstGeom prst="rect">
              <a:avLst/>
            </a:prstGeom>
          </p:spPr>
        </p:pic>
        <p:pic>
          <p:nvPicPr>
            <p:cNvPr id="20" name="Imagen 20" descr="Icono&#10;&#10;Descripción generada automáticamente">
              <a:extLst>
                <a:ext uri="{FF2B5EF4-FFF2-40B4-BE49-F238E27FC236}">
                  <a16:creationId xmlns:a16="http://schemas.microsoft.com/office/drawing/2014/main" id="{A2578A4A-7595-7B85-F2A4-EB819523B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87301" y="5481496"/>
              <a:ext cx="183312" cy="179718"/>
            </a:xfrm>
            <a:prstGeom prst="rect">
              <a:avLst/>
            </a:prstGeom>
          </p:spPr>
        </p:pic>
        <p:pic>
          <p:nvPicPr>
            <p:cNvPr id="21" name="Imagen 21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FDF7B395-99CB-B182-15AD-1CFADF24A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590894" y="6218244"/>
              <a:ext cx="183312" cy="183312"/>
            </a:xfrm>
            <a:prstGeom prst="rect">
              <a:avLst/>
            </a:prstGeom>
          </p:spPr>
        </p:pic>
        <p:pic>
          <p:nvPicPr>
            <p:cNvPr id="22" name="Imagen 22" descr="Logotipo, Icono&#10;&#10;Descripción generada automáticamente">
              <a:extLst>
                <a:ext uri="{FF2B5EF4-FFF2-40B4-BE49-F238E27FC236}">
                  <a16:creationId xmlns:a16="http://schemas.microsoft.com/office/drawing/2014/main" id="{5B31702C-9801-9068-4AF8-43314D5E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90895" y="6401556"/>
              <a:ext cx="183312" cy="179718"/>
            </a:xfrm>
            <a:prstGeom prst="rect">
              <a:avLst/>
            </a:prstGeom>
          </p:spPr>
        </p:pic>
        <p:pic>
          <p:nvPicPr>
            <p:cNvPr id="23" name="Imagen 23" descr="Icono&#10;&#10;Descripción generada automáticamente">
              <a:extLst>
                <a:ext uri="{FF2B5EF4-FFF2-40B4-BE49-F238E27FC236}">
                  <a16:creationId xmlns:a16="http://schemas.microsoft.com/office/drawing/2014/main" id="{594E618D-1314-E075-771D-00B95DAE7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590894" y="6581272"/>
              <a:ext cx="183312" cy="179718"/>
            </a:xfrm>
            <a:prstGeom prst="rect">
              <a:avLst/>
            </a:prstGeom>
          </p:spPr>
        </p:pic>
        <p:pic>
          <p:nvPicPr>
            <p:cNvPr id="49" name="Imagen 51">
              <a:extLst>
                <a:ext uri="{FF2B5EF4-FFF2-40B4-BE49-F238E27FC236}">
                  <a16:creationId xmlns:a16="http://schemas.microsoft.com/office/drawing/2014/main" id="{15DEB044-2A1B-B33C-2E72-0C82D89B0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570090" y="2013765"/>
              <a:ext cx="183312" cy="183312"/>
            </a:xfrm>
            <a:prstGeom prst="rect">
              <a:avLst/>
            </a:prstGeom>
          </p:spPr>
        </p:pic>
        <p:pic>
          <p:nvPicPr>
            <p:cNvPr id="52" name="Imagen 52" descr="Icono&#10;&#10;Descripción generada automáticamente">
              <a:extLst>
                <a:ext uri="{FF2B5EF4-FFF2-40B4-BE49-F238E27FC236}">
                  <a16:creationId xmlns:a16="http://schemas.microsoft.com/office/drawing/2014/main" id="{F592C61E-0CA9-7F54-85E8-ABC90EFC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580113" y="3289040"/>
              <a:ext cx="183312" cy="179717"/>
            </a:xfrm>
            <a:prstGeom prst="rect">
              <a:avLst/>
            </a:prstGeom>
          </p:spPr>
        </p:pic>
        <p:pic>
          <p:nvPicPr>
            <p:cNvPr id="53" name="Imagen 53" descr="Icono&#10;&#10;Descripción generada automáticamente">
              <a:extLst>
                <a:ext uri="{FF2B5EF4-FFF2-40B4-BE49-F238E27FC236}">
                  <a16:creationId xmlns:a16="http://schemas.microsoft.com/office/drawing/2014/main" id="{DE6F1685-1C0A-C497-2A34-844DA9FF6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590896" y="4018691"/>
              <a:ext cx="183312" cy="179717"/>
            </a:xfrm>
            <a:prstGeom prst="rect">
              <a:avLst/>
            </a:prstGeom>
          </p:spPr>
        </p:pic>
        <p:pic>
          <p:nvPicPr>
            <p:cNvPr id="54" name="Imagen 54" descr="Icono&#10;&#10;Descripción generada automáticamente">
              <a:extLst>
                <a:ext uri="{FF2B5EF4-FFF2-40B4-BE49-F238E27FC236}">
                  <a16:creationId xmlns:a16="http://schemas.microsoft.com/office/drawing/2014/main" id="{3CBA45D9-B9C8-E2D3-8D74-5D0C718F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590896" y="4381720"/>
              <a:ext cx="183312" cy="179717"/>
            </a:xfrm>
            <a:prstGeom prst="rect">
              <a:avLst/>
            </a:prstGeom>
          </p:spPr>
        </p:pic>
        <p:pic>
          <p:nvPicPr>
            <p:cNvPr id="55" name="Imagen 55" descr="Icono&#10;&#10;Descripción generada automáticamente">
              <a:extLst>
                <a:ext uri="{FF2B5EF4-FFF2-40B4-BE49-F238E27FC236}">
                  <a16:creationId xmlns:a16="http://schemas.microsoft.com/office/drawing/2014/main" id="{E7122FCB-4C70-588F-745F-AC52FECCE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590895" y="5858811"/>
              <a:ext cx="183312" cy="179717"/>
            </a:xfrm>
            <a:prstGeom prst="rect">
              <a:avLst/>
            </a:prstGeom>
          </p:spPr>
        </p:pic>
        <p:pic>
          <p:nvPicPr>
            <p:cNvPr id="56" name="Imagen 56">
              <a:extLst>
                <a:ext uri="{FF2B5EF4-FFF2-40B4-BE49-F238E27FC236}">
                  <a16:creationId xmlns:a16="http://schemas.microsoft.com/office/drawing/2014/main" id="{83056969-2EB0-3789-87D9-AF0E167E0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587300" y="6038528"/>
              <a:ext cx="183312" cy="179717"/>
            </a:xfrm>
            <a:prstGeom prst="rect">
              <a:avLst/>
            </a:prstGeom>
          </p:spPr>
        </p:pic>
        <p:pic>
          <p:nvPicPr>
            <p:cNvPr id="2" name="Imagen 26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33989313-FC93-2FA9-EA8E-24D1B93AC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5577842" y="2371483"/>
              <a:ext cx="183312" cy="183312"/>
            </a:xfrm>
            <a:prstGeom prst="rect">
              <a:avLst/>
            </a:prstGeom>
          </p:spPr>
        </p:pic>
        <p:pic>
          <p:nvPicPr>
            <p:cNvPr id="67" name="Picture 2" descr="4x4 Round Barbados Flag Sticker Vinyl Vehicle Decal Travel image 1">
              <a:extLst>
                <a:ext uri="{FF2B5EF4-FFF2-40B4-BE49-F238E27FC236}">
                  <a16:creationId xmlns:a16="http://schemas.microsoft.com/office/drawing/2014/main" id="{CFAE3352-1B53-4B5D-B75D-EA08C41AA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 t="11034" r="5485" b="14554"/>
            <a:stretch/>
          </p:blipFill>
          <p:spPr bwMode="auto">
            <a:xfrm>
              <a:off x="5569077" y="1847566"/>
              <a:ext cx="186025" cy="155696"/>
            </a:xfrm>
            <a:prstGeom prst="ellipse">
              <a:avLst/>
            </a:prstGeom>
            <a:ln w="63500" cap="rnd">
              <a:solidFill>
                <a:srgbClr val="0D213F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0ED6955-3C19-40FB-6738-4977C3B267C3}"/>
                </a:ext>
              </a:extLst>
            </p:cNvPr>
            <p:cNvSpPr>
              <a:spLocks/>
            </p:cNvSpPr>
            <p:nvPr/>
          </p:nvSpPr>
          <p:spPr>
            <a:xfrm>
              <a:off x="5601030" y="2566602"/>
              <a:ext cx="144176" cy="144855"/>
            </a:xfrm>
            <a:prstGeom prst="ellipse">
              <a:avLst/>
            </a:prstGeom>
            <a:blipFill dpi="0" rotWithShape="1">
              <a:blip r:embed="rId32">
                <a:extLst>
                  <a:ext uri="{837473B0-CC2E-450A-ABE3-18F120FF3D39}">
                    <a1611:picAttrSrcUrl xmlns:a1611="http://schemas.microsoft.com/office/drawing/2016/11/main" r:id="rId33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9A494AF-618F-6443-70E1-BFE85803D61F}"/>
                </a:ext>
              </a:extLst>
            </p:cNvPr>
            <p:cNvSpPr>
              <a:spLocks/>
            </p:cNvSpPr>
            <p:nvPr/>
          </p:nvSpPr>
          <p:spPr>
            <a:xfrm>
              <a:off x="5611159" y="5707885"/>
              <a:ext cx="147553" cy="142545"/>
            </a:xfrm>
            <a:prstGeom prst="ellipse">
              <a:avLst/>
            </a:prstGeom>
            <a:blipFill dpi="0" rotWithShape="1"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94A652C0-E6A8-DACB-2312-5206C9F285B0}"/>
              </a:ext>
            </a:extLst>
          </p:cNvPr>
          <p:cNvSpPr>
            <a:spLocks/>
          </p:cNvSpPr>
          <p:nvPr/>
        </p:nvSpPr>
        <p:spPr>
          <a:xfrm>
            <a:off x="5541299" y="6361931"/>
            <a:ext cx="646299" cy="635015"/>
          </a:xfrm>
          <a:prstGeom prst="ellipse">
            <a:avLst/>
          </a:prstGeom>
          <a:blipFill dpi="0"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2877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8288000" cy="5122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6561802" y="-6582699"/>
            <a:ext cx="5122428" cy="1832997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611627" y="1827403"/>
            <a:ext cx="7595359" cy="261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How we do it: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Technology as a cross cutting tool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8818612" y="1827403"/>
            <a:ext cx="8505636" cy="301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Technology for the skills needed for economic independence.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In-Person Technology Training Centers.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Aula Virtual: over 70 courses online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AD999-6704-EDBE-150A-6F0DAD2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13" name="Picture 12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60FB1DCA-29E4-26A5-94A2-5C18D30796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233" b="28923"/>
          <a:stretch/>
        </p:blipFill>
        <p:spPr>
          <a:xfrm>
            <a:off x="1947709" y="5572806"/>
            <a:ext cx="13741806" cy="4312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6BE4200-AF17-2A86-E345-7DC1545424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A245C8-C672-3910-6DD6-6DE7B7FB4F4E}"/>
              </a:ext>
            </a:extLst>
          </p:cNvPr>
          <p:cNvSpPr/>
          <p:nvPr/>
        </p:nvSpPr>
        <p:spPr>
          <a:xfrm>
            <a:off x="7470" y="-56088"/>
            <a:ext cx="18280530" cy="30491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E3414-05C6-E83B-2FCF-A9E63266C4BB}"/>
              </a:ext>
            </a:extLst>
          </p:cNvPr>
          <p:cNvSpPr txBox="1"/>
          <p:nvPr/>
        </p:nvSpPr>
        <p:spPr>
          <a:xfrm>
            <a:off x="866" y="948728"/>
            <a:ext cx="18288527" cy="969496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 defTabSz="1371600"/>
            <a:r>
              <a:rPr lang="en-US" sz="5400" b="1">
                <a:solidFill>
                  <a:srgbClr val="F88D2A"/>
                </a:solidFill>
                <a:latin typeface="Montserrat Medium"/>
              </a:rPr>
              <a:t>Leveraging our Partnerships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65E89F-F80B-C536-0737-20448AB5C8C2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F94CD5F-7278-E296-72BD-241529B46E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161125" y="3393413"/>
            <a:ext cx="2554835" cy="698321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C3BA0C1A-C28F-D46E-B4C5-DF1D273F7D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6288" b="29132"/>
          <a:stretch/>
        </p:blipFill>
        <p:spPr>
          <a:xfrm>
            <a:off x="8974368" y="3168574"/>
            <a:ext cx="3053457" cy="108953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169537A-10B5-D04A-D494-497BE6C6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437" y="3272086"/>
            <a:ext cx="2462138" cy="90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54A53D2-26B7-BED7-0506-07510F9BAE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1367138" y="5521985"/>
            <a:ext cx="1259217" cy="954905"/>
          </a:xfrm>
          <a:prstGeom prst="rect">
            <a:avLst/>
          </a:prstGeom>
        </p:spPr>
      </p:pic>
      <p:pic>
        <p:nvPicPr>
          <p:cNvPr id="16" name="Picture 4" descr="See the source image">
            <a:extLst>
              <a:ext uri="{FF2B5EF4-FFF2-40B4-BE49-F238E27FC236}">
                <a16:creationId xmlns:a16="http://schemas.microsoft.com/office/drawing/2014/main" id="{25086595-2645-1E7B-B58E-7A09DB82F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838" y="4601474"/>
            <a:ext cx="2403431" cy="27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D7BEC1-24BD-AD15-9D08-55BB96F23E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5063332" y="4469660"/>
            <a:ext cx="3122342" cy="541205"/>
          </a:xfrm>
          <a:prstGeom prst="rect">
            <a:avLst/>
          </a:prstGeom>
        </p:spPr>
      </p:pic>
      <p:pic>
        <p:nvPicPr>
          <p:cNvPr id="18" name="Picture 6" descr="See the source image">
            <a:extLst>
              <a:ext uri="{FF2B5EF4-FFF2-40B4-BE49-F238E27FC236}">
                <a16:creationId xmlns:a16="http://schemas.microsoft.com/office/drawing/2014/main" id="{088C9374-5F0F-F897-8F53-93FDA22B0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076" y="4526626"/>
            <a:ext cx="1949081" cy="56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64962AD-BE7D-6693-58F1-4649ABA16C3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3" r="61610" b="37202"/>
          <a:stretch/>
        </p:blipFill>
        <p:spPr>
          <a:xfrm>
            <a:off x="9013190" y="5440933"/>
            <a:ext cx="1893587" cy="9755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D53FF6-68AE-9DB7-A696-B2EB623FE6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85123" y="7231427"/>
            <a:ext cx="3644123" cy="733787"/>
          </a:xfrm>
          <a:prstGeom prst="rect">
            <a:avLst/>
          </a:prstGeom>
        </p:spPr>
      </p:pic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2F074A3F-5A9F-2168-0464-3719215748A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3394729" y="5440768"/>
            <a:ext cx="1420938" cy="92360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2B83BB-C14E-A055-7AC9-FE27CADE1948}"/>
              </a:ext>
            </a:extLst>
          </p:cNvPr>
          <p:cNvCxnSpPr>
            <a:cxnSpLocks/>
          </p:cNvCxnSpPr>
          <p:nvPr/>
        </p:nvCxnSpPr>
        <p:spPr>
          <a:xfrm>
            <a:off x="8780756" y="3335660"/>
            <a:ext cx="0" cy="638670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186A339-B7E2-24EB-C71F-063BC0AEEA10}"/>
              </a:ext>
            </a:extLst>
          </p:cNvPr>
          <p:cNvSpPr/>
          <p:nvPr/>
        </p:nvSpPr>
        <p:spPr>
          <a:xfrm>
            <a:off x="8815664" y="2152783"/>
            <a:ext cx="9370010" cy="691471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 defTabSz="1371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700" b="1" spc="300">
                <a:solidFill>
                  <a:prstClr val="white"/>
                </a:solidFill>
                <a:latin typeface="Montserrat SemiBold"/>
              </a:rPr>
              <a:t>PRIVATE SECTOR</a:t>
            </a:r>
            <a:endParaRPr lang="es-ES" sz="2700">
              <a:solidFill>
                <a:prstClr val="white"/>
              </a:solidFill>
              <a:latin typeface="Montserrat SemiBold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1E5857-FBAF-710C-0E5A-DFE0997ECB11}"/>
              </a:ext>
            </a:extLst>
          </p:cNvPr>
          <p:cNvSpPr/>
          <p:nvPr/>
        </p:nvSpPr>
        <p:spPr>
          <a:xfrm>
            <a:off x="19321" y="2149849"/>
            <a:ext cx="8726420" cy="691471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 defTabSz="1371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700" b="1" spc="300">
                <a:solidFill>
                  <a:srgbClr val="FFFFFF"/>
                </a:solidFill>
                <a:latin typeface="Montserrat SemiBold"/>
              </a:rPr>
              <a:t>PUBLIC SECTOR</a:t>
            </a:r>
            <a:r>
              <a:rPr lang="en-US" sz="2700" b="1" spc="300">
                <a:solidFill>
                  <a:srgbClr val="FFFFFF"/>
                </a:solidFill>
                <a:latin typeface="Montserrat Medium"/>
              </a:rPr>
              <a:t> </a:t>
            </a:r>
            <a:endParaRPr lang="es-ES" sz="2700">
              <a:solidFill>
                <a:srgbClr val="FFFFFF"/>
              </a:solidFill>
              <a:latin typeface="Montserrat Medium"/>
              <a:cs typeface="Calibri"/>
            </a:endParaRPr>
          </a:p>
        </p:txBody>
      </p:sp>
      <p:pic>
        <p:nvPicPr>
          <p:cNvPr id="26" name="Picture 4" descr="See the source image">
            <a:extLst>
              <a:ext uri="{FF2B5EF4-FFF2-40B4-BE49-F238E27FC236}">
                <a16:creationId xmlns:a16="http://schemas.microsoft.com/office/drawing/2014/main" id="{CA0F5174-051A-D274-D093-5CBD43125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9" y="3402941"/>
            <a:ext cx="2416674" cy="71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See the source image">
            <a:extLst>
              <a:ext uri="{FF2B5EF4-FFF2-40B4-BE49-F238E27FC236}">
                <a16:creationId xmlns:a16="http://schemas.microsoft.com/office/drawing/2014/main" id="{9521EA86-4E74-D074-8534-D4E89AB3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76" y="3166154"/>
            <a:ext cx="1348203" cy="136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See the source image">
            <a:extLst>
              <a:ext uri="{FF2B5EF4-FFF2-40B4-BE49-F238E27FC236}">
                <a16:creationId xmlns:a16="http://schemas.microsoft.com/office/drawing/2014/main" id="{DE3AC12F-AD9F-6BED-D522-913E02F4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72" y="3120632"/>
            <a:ext cx="1444776" cy="143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See the source image">
            <a:extLst>
              <a:ext uri="{FF2B5EF4-FFF2-40B4-BE49-F238E27FC236}">
                <a16:creationId xmlns:a16="http://schemas.microsoft.com/office/drawing/2014/main" id="{A7F7F7F8-9BFB-263E-D83B-773DE226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4" y="4687445"/>
            <a:ext cx="3193460" cy="75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See the source image">
            <a:extLst>
              <a:ext uri="{FF2B5EF4-FFF2-40B4-BE49-F238E27FC236}">
                <a16:creationId xmlns:a16="http://schemas.microsoft.com/office/drawing/2014/main" id="{27F7CF2A-BC97-E483-15A8-EE7616E44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6" y="5975043"/>
            <a:ext cx="1552995" cy="155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B4ADD90F-B3FC-E12A-7BF9-C3E21E61AFE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05" y="7733762"/>
            <a:ext cx="2864834" cy="871907"/>
          </a:xfrm>
          <a:prstGeom prst="rect">
            <a:avLst/>
          </a:prstGeom>
        </p:spPr>
      </p:pic>
      <p:pic>
        <p:nvPicPr>
          <p:cNvPr id="33" name="Picture 16" descr="See the source image">
            <a:extLst>
              <a:ext uri="{FF2B5EF4-FFF2-40B4-BE49-F238E27FC236}">
                <a16:creationId xmlns:a16="http://schemas.microsoft.com/office/drawing/2014/main" id="{97E00E42-00EC-9631-1D9B-08C6B3988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5" b="28848"/>
          <a:stretch/>
        </p:blipFill>
        <p:spPr bwMode="auto">
          <a:xfrm>
            <a:off x="5545077" y="6576851"/>
            <a:ext cx="2510670" cy="7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395FC8-FFC6-7013-AAA4-1DB63C3BF0B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5158" y="439905"/>
            <a:ext cx="2180844" cy="603273"/>
          </a:xfrm>
          <a:prstGeom prst="rect">
            <a:avLst/>
          </a:prstGeom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845F633-3F95-5E18-59FB-A63B04BD6B3D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837473B0-CC2E-450A-ABE3-18F120FF3D39}">
                <a1611:picAttrSrcUrl xmlns:a1611="http://schemas.microsoft.com/office/drawing/2016/11/main" r:id="rId28"/>
              </a:ext>
            </a:extLst>
          </a:blip>
          <a:srcRect r="49917"/>
          <a:stretch/>
        </p:blipFill>
        <p:spPr>
          <a:xfrm>
            <a:off x="6164640" y="2845905"/>
            <a:ext cx="2081196" cy="1901112"/>
          </a:xfrm>
          <a:prstGeom prst="rect">
            <a:avLst/>
          </a:prstGeom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E3A0759B-A434-CB92-A552-66910827C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88" y="6343471"/>
            <a:ext cx="2290373" cy="11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174433F4-A90F-A5C4-5560-9A954C54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3" y="8019782"/>
            <a:ext cx="1613000" cy="11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ABC288DD-C246-1674-F79E-B361C8262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01" y="4579729"/>
            <a:ext cx="3472307" cy="17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F0AE84E5-0B4C-F1B5-D96F-7DA17AA99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30" y="7518051"/>
            <a:ext cx="2609256" cy="156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Text&#10;&#10;Description automatically generated with medium confidence">
            <a:extLst>
              <a:ext uri="{FF2B5EF4-FFF2-40B4-BE49-F238E27FC236}">
                <a16:creationId xmlns:a16="http://schemas.microsoft.com/office/drawing/2014/main" id="{25A941B5-E814-617F-2B71-929AC6781CC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15585185" y="5170694"/>
            <a:ext cx="1500812" cy="1623606"/>
          </a:xfrm>
          <a:prstGeom prst="rect">
            <a:avLst/>
          </a:prstGeom>
        </p:spPr>
      </p:pic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0248E350-FE7B-9ED8-C87F-23CD7972219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9195554" y="6787054"/>
            <a:ext cx="3196928" cy="1501373"/>
          </a:xfrm>
          <a:prstGeom prst="rect">
            <a:avLst/>
          </a:prstGeom>
        </p:spPr>
      </p:pic>
      <p:pic>
        <p:nvPicPr>
          <p:cNvPr id="40" name="Picture 39" descr="Icon&#10;&#10;Description automatically generated with low confidence">
            <a:extLst>
              <a:ext uri="{FF2B5EF4-FFF2-40B4-BE49-F238E27FC236}">
                <a16:creationId xmlns:a16="http://schemas.microsoft.com/office/drawing/2014/main" id="{3D3FB420-42A3-6037-7FC5-B975D052B9E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12521952" y="7979452"/>
            <a:ext cx="1869204" cy="1246136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43E7CFA0-E67D-3558-7649-617ECD22450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837473B0-CC2E-450A-ABE3-18F120FF3D39}">
                <a1611:picAttrSrcUrl xmlns:a1611="http://schemas.microsoft.com/office/drawing/2016/11/main" r:id="rId40"/>
              </a:ext>
            </a:extLst>
          </a:blip>
          <a:stretch>
            <a:fillRect/>
          </a:stretch>
        </p:blipFill>
        <p:spPr>
          <a:xfrm>
            <a:off x="9505766" y="8028182"/>
            <a:ext cx="2593767" cy="998036"/>
          </a:xfrm>
          <a:prstGeom prst="rect">
            <a:avLst/>
          </a:prstGeom>
        </p:spPr>
      </p:pic>
      <p:pic>
        <p:nvPicPr>
          <p:cNvPr id="44" name="Picture 4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0EAD257-7FDB-AD11-E6F4-43408E41765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837473B0-CC2E-450A-ABE3-18F120FF3D39}">
                <a1611:picAttrSrcUrl xmlns:a1611="http://schemas.microsoft.com/office/drawing/2016/11/main" r:id="rId42"/>
              </a:ext>
            </a:extLst>
          </a:blip>
          <a:stretch>
            <a:fillRect/>
          </a:stretch>
        </p:blipFill>
        <p:spPr>
          <a:xfrm>
            <a:off x="14815667" y="8267472"/>
            <a:ext cx="2518538" cy="575754"/>
          </a:xfrm>
          <a:prstGeom prst="rect">
            <a:avLst/>
          </a:prstGeom>
        </p:spPr>
      </p:pic>
      <p:pic>
        <p:nvPicPr>
          <p:cNvPr id="46" name="Picture 45" descr="Logo, company name&#10;&#10;Description automatically generated">
            <a:extLst>
              <a:ext uri="{FF2B5EF4-FFF2-40B4-BE49-F238E27FC236}">
                <a16:creationId xmlns:a16="http://schemas.microsoft.com/office/drawing/2014/main" id="{CC8DF2D9-D64E-83E4-1674-A2555397FD9D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837473B0-CC2E-450A-ABE3-18F120FF3D39}">
                <a1611:picAttrSrcUrl xmlns:a1611="http://schemas.microsoft.com/office/drawing/2016/11/main" r:id="rId44"/>
              </a:ext>
            </a:extLst>
          </a:blip>
          <a:srcRect l="13540" t="25375" r="14207" b="42216"/>
          <a:stretch/>
        </p:blipFill>
        <p:spPr>
          <a:xfrm>
            <a:off x="2458032" y="8851428"/>
            <a:ext cx="2697159" cy="907365"/>
          </a:xfrm>
          <a:prstGeom prst="rect">
            <a:avLst/>
          </a:prstGeom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79E5AD8B-F51E-2EE2-4567-11608D77F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09" y="9013173"/>
            <a:ext cx="3009162" cy="70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61F94E7E-A290-9C1B-DD66-6278F9877114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837473B0-CC2E-450A-ABE3-18F120FF3D39}">
                <a1611:picAttrSrcUrl xmlns:a1611="http://schemas.microsoft.com/office/drawing/2016/11/main" r:id="rId47"/>
              </a:ext>
            </a:extLst>
          </a:blip>
          <a:srcRect r="49086"/>
          <a:stretch/>
        </p:blipFill>
        <p:spPr>
          <a:xfrm>
            <a:off x="9187883" y="9086381"/>
            <a:ext cx="2265615" cy="774278"/>
          </a:xfrm>
          <a:prstGeom prst="rect">
            <a:avLst/>
          </a:prstGeom>
        </p:spPr>
      </p:pic>
      <p:pic>
        <p:nvPicPr>
          <p:cNvPr id="55" name="Picture 2" descr="See the source image">
            <a:extLst>
              <a:ext uri="{FF2B5EF4-FFF2-40B4-BE49-F238E27FC236}">
                <a16:creationId xmlns:a16="http://schemas.microsoft.com/office/drawing/2014/main" id="{DCC46900-118E-57E6-BEA0-9006E909C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2" b="28962"/>
          <a:stretch/>
        </p:blipFill>
        <p:spPr bwMode="auto">
          <a:xfrm>
            <a:off x="13672664" y="8903158"/>
            <a:ext cx="4314608" cy="12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A4827204-A984-EB2D-3B05-5C728880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786" y="9114476"/>
            <a:ext cx="1949082" cy="88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19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8288000" cy="5122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6561802" y="-6582699"/>
            <a:ext cx="5122428" cy="1832997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611627" y="1827403"/>
            <a:ext cx="7595359" cy="261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How we do it: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Montserrat" pitchFamily="2" charset="77"/>
              </a:rPr>
              <a:t>Strengthening Local Partners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8818613" y="1036205"/>
            <a:ext cx="8505636" cy="4515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</a:pPr>
            <a:endParaRPr lang="en-US" sz="3000" b="1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Partnering with local CSOs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Five Core Strategies: Comprehensive training, communications, economic opportunities, M&amp;E, sustainability.</a:t>
            </a:r>
          </a:p>
          <a:p>
            <a:pPr marL="347663" indent="-228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3000" b="1">
              <a:solidFill>
                <a:srgbClr val="1B3668"/>
              </a:solidFill>
              <a:latin typeface="Montserrat SemiBold" panose="02000505000000020004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AD999-6704-EDBE-150A-6F0DAD2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3" name="Picture 2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D6BE4200-AF17-2A86-E345-7DC1545424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2B4AE8-C920-5466-FCD9-F280C26964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591" r="1" b="26024"/>
          <a:stretch/>
        </p:blipFill>
        <p:spPr>
          <a:xfrm>
            <a:off x="963751" y="5465814"/>
            <a:ext cx="9260164" cy="4263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23EF282-BD86-5AB2-DD9E-A3DC9027D8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675" t="10906" b="10906"/>
          <a:stretch/>
        </p:blipFill>
        <p:spPr>
          <a:xfrm>
            <a:off x="11111694" y="5394771"/>
            <a:ext cx="6040225" cy="43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D05F7E-3996-0CDF-FE5F-2039B9CED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60879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E6338-4C99-047B-D24A-1FF6F50156B1}"/>
              </a:ext>
            </a:extLst>
          </p:cNvPr>
          <p:cNvSpPr>
            <a:spLocks/>
          </p:cNvSpPr>
          <p:nvPr/>
        </p:nvSpPr>
        <p:spPr>
          <a:xfrm rot="16200000">
            <a:off x="6089570" y="-6110468"/>
            <a:ext cx="6066891" cy="18329970"/>
          </a:xfrm>
          <a:prstGeom prst="rect">
            <a:avLst/>
          </a:prstGeom>
          <a:solidFill>
            <a:schemeClr val="bg1">
              <a:lumMod val="85000"/>
              <a:alpha val="5037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89849-E9CF-3088-6445-2D5BE8CD17DC}"/>
              </a:ext>
            </a:extLst>
          </p:cNvPr>
          <p:cNvSpPr txBox="1"/>
          <p:nvPr/>
        </p:nvSpPr>
        <p:spPr>
          <a:xfrm>
            <a:off x="2516829" y="2988378"/>
            <a:ext cx="44839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6600" b="1">
                <a:solidFill>
                  <a:srgbClr val="1B3668"/>
                </a:solidFill>
                <a:latin typeface="Montserrat SemiBold" panose="02000505000000020004" pitchFamily="2" charset="77"/>
              </a:rPr>
              <a:t>Programs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9B62-B762-17DD-0882-B47888CA25DB}"/>
              </a:ext>
            </a:extLst>
          </p:cNvPr>
          <p:cNvSpPr txBox="1"/>
          <p:nvPr/>
        </p:nvSpPr>
        <p:spPr>
          <a:xfrm>
            <a:off x="8536685" y="2247307"/>
            <a:ext cx="85056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Provide skills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000" b="1">
              <a:solidFill>
                <a:srgbClr val="1B3668"/>
              </a:solidFill>
              <a:latin typeface="Montserrat SemiBold" panose="02000505000000020004" pitchFamily="2" charset="77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Help people get jobs and expand micro-enterprises.</a:t>
            </a:r>
          </a:p>
          <a:p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>
                <a:solidFill>
                  <a:srgbClr val="1B3668"/>
                </a:solidFill>
                <a:latin typeface="Montserrat SemiBold" panose="02000505000000020004" pitchFamily="2" charset="77"/>
              </a:rPr>
              <a:t>Promote innovation in small businesses &amp; governments.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EBA98-D7D9-7430-CFDC-44D2CB6F8575}"/>
              </a:ext>
            </a:extLst>
          </p:cNvPr>
          <p:cNvSpPr/>
          <p:nvPr/>
        </p:nvSpPr>
        <p:spPr>
          <a:xfrm>
            <a:off x="0" y="10158414"/>
            <a:ext cx="18288000" cy="1714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13891-E8A2-ECAE-CB13-1571FD05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68" y="439905"/>
            <a:ext cx="2180034" cy="60304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F2CD0FF-0FBA-C0C3-BFE0-16F8F47EF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002" y="7230417"/>
            <a:ext cx="5577614" cy="1446327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646F1F18-F633-925A-1496-541D2D57C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0365" y="6579099"/>
            <a:ext cx="4938275" cy="2436861"/>
          </a:xfrm>
          <a:prstGeom prst="rect">
            <a:avLst/>
          </a:prstGeom>
        </p:spPr>
      </p:pic>
      <p:pic>
        <p:nvPicPr>
          <p:cNvPr id="18" name="Graphic 17" descr="Bullseye with solid fill">
            <a:extLst>
              <a:ext uri="{FF2B5EF4-FFF2-40B4-BE49-F238E27FC236}">
                <a16:creationId xmlns:a16="http://schemas.microsoft.com/office/drawing/2014/main" id="{21872220-C7F3-8D69-CA09-2D5A93B67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4177" y="3124625"/>
            <a:ext cx="881667" cy="881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3A4CD3-F63A-644A-000E-8DD22AA04B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9467"/>
          <a:stretch/>
        </p:blipFill>
        <p:spPr>
          <a:xfrm>
            <a:off x="12780170" y="216695"/>
            <a:ext cx="1685240" cy="918821"/>
          </a:xfrm>
          <a:prstGeom prst="rect">
            <a:avLst/>
          </a:prstGeom>
        </p:spPr>
      </p:pic>
      <p:pic>
        <p:nvPicPr>
          <p:cNvPr id="14" name="Picture 13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5BD52C3D-48E6-9CB6-4EF0-8B54E9D96F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680" y="450376"/>
            <a:ext cx="2730568" cy="69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93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663385F1351045BBBAF3830466981F" ma:contentTypeVersion="16" ma:contentTypeDescription="Create a new document." ma:contentTypeScope="" ma:versionID="385d4b3ab320535e707ffab5cbcbf405">
  <xsd:schema xmlns:xsd="http://www.w3.org/2001/XMLSchema" xmlns:xs="http://www.w3.org/2001/XMLSchema" xmlns:p="http://schemas.microsoft.com/office/2006/metadata/properties" xmlns:ns2="b7a8c566-30de-454a-a86a-993d4bcf30c9" xmlns:ns3="d5d3e37c-f471-4fc2-8020-3fb8db97a514" targetNamespace="http://schemas.microsoft.com/office/2006/metadata/properties" ma:root="true" ma:fieldsID="96fe753cf5a076c49166970e0afd0339" ns2:_="" ns3:_="">
    <xsd:import namespace="b7a8c566-30de-454a-a86a-993d4bcf30c9"/>
    <xsd:import namespace="d5d3e37c-f471-4fc2-8020-3fb8db97a5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a8c566-30de-454a-a86a-993d4bcf30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0cd3ca9-ced4-4363-96eb-2691de658a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d3e37c-f471-4fc2-8020-3fb8db97a51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dd8d1-8586-4fb3-995a-bbf9ace3fbf4}" ma:internalName="TaxCatchAll" ma:showField="CatchAllData" ma:web="d5d3e37c-f471-4fc2-8020-3fb8db97a5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5d3e37c-f471-4fc2-8020-3fb8db97a514">
      <UserInfo>
        <DisplayName>Carlos Escalante</DisplayName>
        <AccountId>26</AccountId>
        <AccountType/>
      </UserInfo>
      <UserInfo>
        <DisplayName>Lara Bersano</DisplayName>
        <AccountId>6</AccountId>
        <AccountType/>
      </UserInfo>
    </SharedWithUsers>
    <lcf76f155ced4ddcb4097134ff3c332f xmlns="b7a8c566-30de-454a-a86a-993d4bcf30c9">
      <Terms xmlns="http://schemas.microsoft.com/office/infopath/2007/PartnerControls"/>
    </lcf76f155ced4ddcb4097134ff3c332f>
    <TaxCatchAll xmlns="d5d3e37c-f471-4fc2-8020-3fb8db97a51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62727A-54A2-47D0-8D3D-0C6E9A9D9EC0}">
  <ds:schemaRefs>
    <ds:schemaRef ds:uri="b7a8c566-30de-454a-a86a-993d4bcf30c9"/>
    <ds:schemaRef ds:uri="d5d3e37c-f471-4fc2-8020-3fb8db97a5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9384743-B59F-422A-A727-7A9E13BF05F0}">
  <ds:schemaRefs>
    <ds:schemaRef ds:uri="http://www.w3.org/XML/1998/namespace"/>
    <ds:schemaRef ds:uri="http://purl.org/dc/dcmitype/"/>
    <ds:schemaRef ds:uri="http://schemas.openxmlformats.org/package/2006/metadata/core-properties"/>
    <ds:schemaRef ds:uri="d5d3e37c-f471-4fc2-8020-3fb8db97a514"/>
    <ds:schemaRef ds:uri="http://purl.org/dc/terms/"/>
    <ds:schemaRef ds:uri="http://schemas.microsoft.com/office/2006/documentManagement/types"/>
    <ds:schemaRef ds:uri="b7a8c566-30de-454a-a86a-993d4bcf30c9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10F3FF0-685D-4AE2-A58D-F8AE320852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338</Words>
  <Application>Microsoft Macintosh PowerPoint</Application>
  <PresentationFormat>Custom</PresentationFormat>
  <Paragraphs>72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Montserrat</vt:lpstr>
      <vt:lpstr>Arial</vt:lpstr>
      <vt:lpstr>Montserrat Classic</vt:lpstr>
      <vt:lpstr>Montserrat SemiBold</vt:lpstr>
      <vt:lpstr>Montserrat Light Bold</vt:lpstr>
      <vt:lpstr>Montserrat Light</vt:lpstr>
      <vt:lpstr>Calibri</vt:lpstr>
      <vt:lpstr>Montserrat Medium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Happiness</dc:title>
  <dc:creator>Escalante, Carlos</dc:creator>
  <cp:lastModifiedBy>Carlos Escalante</cp:lastModifiedBy>
  <cp:revision>14</cp:revision>
  <cp:lastPrinted>2022-07-27T21:06:36Z</cp:lastPrinted>
  <dcterms:created xsi:type="dcterms:W3CDTF">2006-08-16T00:00:00Z</dcterms:created>
  <dcterms:modified xsi:type="dcterms:W3CDTF">2023-10-10T14:11:39Z</dcterms:modified>
  <dc:identifier>DAEkGCq9niU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0x010100D0663385F1351045BBBAF3830466981F</vt:lpwstr>
  </property>
  <property fmtid="{D5CDD505-2E9C-101B-9397-08002B2CF9AE}" pid="3" name="MediaServiceImageTags">
    <vt:lpwstr/>
  </property>
</Properties>
</file>